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60" r:id="rId3"/>
    <p:sldId id="266" r:id="rId4"/>
    <p:sldId id="257" r:id="rId5"/>
    <p:sldId id="258" r:id="rId6"/>
    <p:sldId id="267" r:id="rId7"/>
    <p:sldId id="291" r:id="rId8"/>
    <p:sldId id="293" r:id="rId9"/>
    <p:sldId id="294" r:id="rId10"/>
    <p:sldId id="296" r:id="rId11"/>
    <p:sldId id="295" r:id="rId12"/>
    <p:sldId id="259" r:id="rId13"/>
    <p:sldId id="261" r:id="rId14"/>
    <p:sldId id="269" r:id="rId15"/>
    <p:sldId id="270" r:id="rId16"/>
    <p:sldId id="271" r:id="rId17"/>
    <p:sldId id="272" r:id="rId18"/>
    <p:sldId id="276" r:id="rId19"/>
    <p:sldId id="273" r:id="rId20"/>
    <p:sldId id="274" r:id="rId21"/>
    <p:sldId id="275" r:id="rId22"/>
    <p:sldId id="277" r:id="rId23"/>
    <p:sldId id="278" r:id="rId24"/>
    <p:sldId id="279" r:id="rId25"/>
    <p:sldId id="280" r:id="rId26"/>
    <p:sldId id="283" r:id="rId27"/>
    <p:sldId id="285" r:id="rId28"/>
    <p:sldId id="286" r:id="rId29"/>
    <p:sldId id="282" r:id="rId30"/>
    <p:sldId id="281" r:id="rId31"/>
    <p:sldId id="284" r:id="rId32"/>
    <p:sldId id="287" r:id="rId33"/>
    <p:sldId id="288" r:id="rId34"/>
    <p:sldId id="290" r:id="rId35"/>
    <p:sldId id="289" r:id="rId36"/>
  </p:sldIdLst>
  <p:sldSz cx="18288000" cy="10287000"/>
  <p:notesSz cx="6858000" cy="9144000"/>
  <p:embeddedFontLst>
    <p:embeddedFont>
      <p:font typeface="Inter" panose="02000503000000020004" pitchFamily="2" charset="0"/>
      <p:regular r:id="rId38"/>
      <p:bold r:id="rId39"/>
    </p:embeddedFont>
    <p:embeddedFont>
      <p:font typeface="lato" panose="020F0502020204030203" pitchFamily="34" charset="0"/>
      <p:regular r:id="rId40"/>
      <p:bold r:id="rId41"/>
      <p:italic r:id="rId42"/>
      <p:boldItalic r:id="rId43"/>
    </p:embeddedFont>
    <p:embeddedFont>
      <p:font typeface="Montserrat Classic" panose="020B0604020202020204" charset="0"/>
      <p:regular r:id="rId44"/>
    </p:embeddedFont>
    <p:embeddedFont>
      <p:font typeface="Montserrat Classic Bold" panose="020B0604020202020204" charset="0"/>
      <p:regular r:id="rId45"/>
    </p:embeddedFont>
    <p:embeddedFont>
      <p:font typeface="Montserrat Heavy" panose="020B0604020202020204" charset="0"/>
      <p:regular r:id="rId46"/>
    </p:embeddedFont>
    <p:embeddedFont>
      <p:font typeface="Montserrat Ultra-Bold" panose="020B0604020202020204" charset="0"/>
      <p:regular r:id="rId47"/>
    </p:embeddedFont>
    <p:embeddedFont>
      <p:font typeface="Open Sans" panose="020B060603050402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314"/>
    <a:srgbClr val="2D2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69" autoAdjust="0"/>
  </p:normalViewPr>
  <p:slideViewPr>
    <p:cSldViewPr>
      <p:cViewPr>
        <p:scale>
          <a:sx n="33" d="100"/>
          <a:sy n="33" d="100"/>
        </p:scale>
        <p:origin x="1536"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D7396-72BC-4A84-AD9E-676BC977A0B8}"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76697-2C5D-4D34-9F22-1525C069698A}" type="slidenum">
              <a:rPr lang="en-US" smtClean="0"/>
              <a:t>‹#›</a:t>
            </a:fld>
            <a:endParaRPr lang="en-US"/>
          </a:p>
        </p:txBody>
      </p:sp>
    </p:spTree>
    <p:extLst>
      <p:ext uri="{BB962C8B-B14F-4D97-AF65-F5344CB8AC3E}">
        <p14:creationId xmlns:p14="http://schemas.microsoft.com/office/powerpoint/2010/main" val="178343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ngroup.com/articles/photos-as-web-cont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ngroup.com/articles/photos-as-web-cont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76697-2C5D-4D34-9F22-1525C069698A}" type="slidenum">
              <a:rPr lang="en-US" smtClean="0"/>
              <a:t>2</a:t>
            </a:fld>
            <a:endParaRPr lang="en-US"/>
          </a:p>
        </p:txBody>
      </p:sp>
    </p:spTree>
    <p:extLst>
      <p:ext uri="{BB962C8B-B14F-4D97-AF65-F5344CB8AC3E}">
        <p14:creationId xmlns:p14="http://schemas.microsoft.com/office/powerpoint/2010/main" val="412350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mengacu</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penggunaan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serupa</a:t>
            </a:r>
            <a:r>
              <a:rPr lang="en-US" b="0" i="0" dirty="0">
                <a:solidFill>
                  <a:srgbClr val="5E5E5E"/>
                </a:solidFill>
                <a:effectLst/>
                <a:latin typeface="Open Sans" panose="020B0606030504020204" pitchFamily="34" charset="0"/>
              </a:rPr>
              <a:t> di </a:t>
            </a:r>
            <a:r>
              <a:rPr lang="en-US" b="0" i="0" dirty="0" err="1">
                <a:solidFill>
                  <a:srgbClr val="5E5E5E"/>
                </a:solidFill>
                <a:effectLst/>
                <a:latin typeface="Open Sans" panose="020B0606030504020204" pitchFamily="34" charset="0"/>
              </a:rPr>
              <a:t>seluruh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baik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tidak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beraturan</a:t>
            </a:r>
            <a:r>
              <a:rPr lang="en-US" b="0" i="0" dirty="0">
                <a:solidFill>
                  <a:srgbClr val="5E5E5E"/>
                </a:solidFill>
                <a:effectLst/>
                <a:latin typeface="Open Sans" panose="020B0606030504020204" pitchFamily="34" charset="0"/>
              </a:rPr>
              <a:t>. Hal </a:t>
            </a:r>
            <a:r>
              <a:rPr lang="en-US" b="0" i="0" dirty="0" err="1">
                <a:solidFill>
                  <a:srgbClr val="5E5E5E"/>
                </a:solidFill>
                <a:effectLst/>
                <a:latin typeface="Open Sans" panose="020B0606030504020204" pitchFamily="34" charset="0"/>
              </a:rPr>
              <a:t>ini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memperkuat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tertentu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sambil</a:t>
            </a:r>
            <a:r>
              <a:rPr lang="en-US" b="0" i="0" dirty="0">
                <a:solidFill>
                  <a:srgbClr val="5E5E5E"/>
                </a:solidFill>
                <a:effectLst/>
                <a:latin typeface="Open Sans" panose="020B0606030504020204" pitchFamily="34" charset="0"/>
              </a:rPr>
              <a:t> juga </a:t>
            </a:r>
            <a:r>
              <a:rPr lang="en-US" b="0" i="0" dirty="0" err="1">
                <a:solidFill>
                  <a:srgbClr val="5E5E5E"/>
                </a:solidFill>
                <a:effectLst/>
                <a:latin typeface="Open Sans" panose="020B0606030504020204" pitchFamily="34" charset="0"/>
              </a:rPr>
              <a:t>memberikan</a:t>
            </a:r>
            <a:r>
              <a:rPr lang="en-US" b="0" i="0" dirty="0">
                <a:solidFill>
                  <a:srgbClr val="5E5E5E"/>
                </a:solidFill>
                <a:effectLst/>
                <a:latin typeface="Open Sans" panose="020B0606030504020204" pitchFamily="34" charset="0"/>
              </a:rPr>
              <a:t> rasa </a:t>
            </a:r>
            <a:r>
              <a:rPr lang="en-US" b="0" i="0" dirty="0" err="1">
                <a:solidFill>
                  <a:srgbClr val="5E5E5E"/>
                </a:solidFill>
                <a:effectLst/>
                <a:latin typeface="Open Sans" panose="020B0606030504020204" pitchFamily="34" charset="0"/>
              </a:rPr>
              <a:t>kesatuan</a:t>
            </a:r>
            <a:r>
              <a:rPr lang="en-US" b="0" i="0" dirty="0">
                <a:solidFill>
                  <a:srgbClr val="5E5E5E"/>
                </a:solidFill>
                <a:effectLst/>
                <a:latin typeface="Open Sans" panose="020B0606030504020204" pitchFamily="34" charset="0"/>
              </a:rPr>
              <a:t> dan </a:t>
            </a:r>
            <a:r>
              <a:rPr lang="en-US" b="0" i="0" dirty="0" err="1">
                <a:solidFill>
                  <a:srgbClr val="5E5E5E"/>
                </a:solidFill>
                <a:effectLst/>
                <a:latin typeface="Open Sans" panose="020B0606030504020204" pitchFamily="34" charset="0"/>
              </a:rPr>
              <a:t>kontinuitas</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dapat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menciptakan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ritme</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membantu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menggerakkan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pengguna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a:t>
            </a:r>
          </a:p>
          <a:p>
            <a:pPr algn="l" fontAlgn="base"/>
            <a:r>
              <a:rPr lang="en-US" b="0" i="0" dirty="0" err="1">
                <a:solidFill>
                  <a:srgbClr val="5E5E5E"/>
                </a:solidFill>
                <a:effectLst/>
                <a:latin typeface="Open Sans" panose="020B0606030504020204" pitchFamily="34" charset="0"/>
              </a:rPr>
              <a:t>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sederhana</a:t>
            </a:r>
            <a:r>
              <a:rPr lang="en-US" b="0" i="0" dirty="0">
                <a:solidFill>
                  <a:srgbClr val="5E5E5E"/>
                </a:solidFill>
                <a:effectLst/>
                <a:latin typeface="Open Sans" panose="020B0606030504020204" pitchFamily="34" charset="0"/>
              </a:rPr>
              <a:t>—</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menggunakan</a:t>
            </a:r>
            <a:r>
              <a:rPr lang="en-US" b="0" i="0" dirty="0">
                <a:solidFill>
                  <a:srgbClr val="5E5E5E"/>
                </a:solidFill>
                <a:effectLst/>
                <a:latin typeface="Open Sans" panose="020B0606030504020204" pitchFamily="34" charset="0"/>
              </a:rPr>
              <a:t> ikon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sebuah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latar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belakang</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hal-hal</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semua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foto</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a:t>
            </a:r>
          </a:p>
        </p:txBody>
      </p:sp>
      <p:sp>
        <p:nvSpPr>
          <p:cNvPr id="4" name="Slide Number Placeholder 3"/>
          <p:cNvSpPr>
            <a:spLocks noGrp="1"/>
          </p:cNvSpPr>
          <p:nvPr>
            <p:ph type="sldNum" sz="quarter" idx="5"/>
          </p:nvPr>
        </p:nvSpPr>
        <p:spPr/>
        <p:txBody>
          <a:bodyPr/>
          <a:lstStyle/>
          <a:p>
            <a:fld id="{56B76697-2C5D-4D34-9F22-1525C069698A}" type="slidenum">
              <a:rPr lang="en-US" smtClean="0"/>
              <a:t>23</a:t>
            </a:fld>
            <a:endParaRPr lang="en-US"/>
          </a:p>
        </p:txBody>
      </p:sp>
    </p:spTree>
    <p:extLst>
      <p:ext uri="{BB962C8B-B14F-4D97-AF65-F5344CB8AC3E}">
        <p14:creationId xmlns:p14="http://schemas.microsoft.com/office/powerpoint/2010/main" val="93897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mengacu</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penggunaan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serupa</a:t>
            </a:r>
            <a:r>
              <a:rPr lang="en-US" b="0" i="0" dirty="0">
                <a:solidFill>
                  <a:srgbClr val="5E5E5E"/>
                </a:solidFill>
                <a:effectLst/>
                <a:latin typeface="Open Sans" panose="020B0606030504020204" pitchFamily="34" charset="0"/>
              </a:rPr>
              <a:t> di </a:t>
            </a:r>
            <a:r>
              <a:rPr lang="en-US" b="0" i="0" dirty="0" err="1">
                <a:solidFill>
                  <a:srgbClr val="5E5E5E"/>
                </a:solidFill>
                <a:effectLst/>
                <a:latin typeface="Open Sans" panose="020B0606030504020204" pitchFamily="34" charset="0"/>
              </a:rPr>
              <a:t>seluruh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baik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tidak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beraturan</a:t>
            </a:r>
            <a:r>
              <a:rPr lang="en-US" b="0" i="0" dirty="0">
                <a:solidFill>
                  <a:srgbClr val="5E5E5E"/>
                </a:solidFill>
                <a:effectLst/>
                <a:latin typeface="Open Sans" panose="020B0606030504020204" pitchFamily="34" charset="0"/>
              </a:rPr>
              <a:t>. Hal </a:t>
            </a:r>
            <a:r>
              <a:rPr lang="en-US" b="0" i="0" dirty="0" err="1">
                <a:solidFill>
                  <a:srgbClr val="5E5E5E"/>
                </a:solidFill>
                <a:effectLst/>
                <a:latin typeface="Open Sans" panose="020B0606030504020204" pitchFamily="34" charset="0"/>
              </a:rPr>
              <a:t>ini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memperkuat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tertentu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sambil</a:t>
            </a:r>
            <a:r>
              <a:rPr lang="en-US" b="0" i="0" dirty="0">
                <a:solidFill>
                  <a:srgbClr val="5E5E5E"/>
                </a:solidFill>
                <a:effectLst/>
                <a:latin typeface="Open Sans" panose="020B0606030504020204" pitchFamily="34" charset="0"/>
              </a:rPr>
              <a:t> juga </a:t>
            </a:r>
            <a:r>
              <a:rPr lang="en-US" b="0" i="0" dirty="0" err="1">
                <a:solidFill>
                  <a:srgbClr val="5E5E5E"/>
                </a:solidFill>
                <a:effectLst/>
                <a:latin typeface="Open Sans" panose="020B0606030504020204" pitchFamily="34" charset="0"/>
              </a:rPr>
              <a:t>memberikan</a:t>
            </a:r>
            <a:r>
              <a:rPr lang="en-US" b="0" i="0" dirty="0">
                <a:solidFill>
                  <a:srgbClr val="5E5E5E"/>
                </a:solidFill>
                <a:effectLst/>
                <a:latin typeface="Open Sans" panose="020B0606030504020204" pitchFamily="34" charset="0"/>
              </a:rPr>
              <a:t> rasa </a:t>
            </a:r>
            <a:r>
              <a:rPr lang="en-US" b="0" i="0" dirty="0" err="1">
                <a:solidFill>
                  <a:srgbClr val="5E5E5E"/>
                </a:solidFill>
                <a:effectLst/>
                <a:latin typeface="Open Sans" panose="020B0606030504020204" pitchFamily="34" charset="0"/>
              </a:rPr>
              <a:t>kesatuan</a:t>
            </a:r>
            <a:r>
              <a:rPr lang="en-US" b="0" i="0" dirty="0">
                <a:solidFill>
                  <a:srgbClr val="5E5E5E"/>
                </a:solidFill>
                <a:effectLst/>
                <a:latin typeface="Open Sans" panose="020B0606030504020204" pitchFamily="34" charset="0"/>
              </a:rPr>
              <a:t> dan </a:t>
            </a:r>
            <a:r>
              <a:rPr lang="en-US" b="0" i="0" dirty="0" err="1">
                <a:solidFill>
                  <a:srgbClr val="5E5E5E"/>
                </a:solidFill>
                <a:effectLst/>
                <a:latin typeface="Open Sans" panose="020B0606030504020204" pitchFamily="34" charset="0"/>
              </a:rPr>
              <a:t>kontinuitas</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dapat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menciptakan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ritme</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membantu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menggerakkan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pengguna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a:t>
            </a:r>
          </a:p>
          <a:p>
            <a:pPr algn="l" fontAlgn="base"/>
            <a:r>
              <a:rPr lang="en-US" b="0" i="0" dirty="0" err="1">
                <a:solidFill>
                  <a:srgbClr val="5E5E5E"/>
                </a:solidFill>
                <a:effectLst/>
                <a:latin typeface="Open Sans" panose="020B0606030504020204" pitchFamily="34" charset="0"/>
              </a:rPr>
              <a:t>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sederhana</a:t>
            </a:r>
            <a:r>
              <a:rPr lang="en-US" b="0" i="0" dirty="0">
                <a:solidFill>
                  <a:srgbClr val="5E5E5E"/>
                </a:solidFill>
                <a:effectLst/>
                <a:latin typeface="Open Sans" panose="020B0606030504020204" pitchFamily="34" charset="0"/>
              </a:rPr>
              <a:t>—</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menggunakan</a:t>
            </a:r>
            <a:r>
              <a:rPr lang="en-US" b="0" i="0" dirty="0">
                <a:solidFill>
                  <a:srgbClr val="5E5E5E"/>
                </a:solidFill>
                <a:effectLst/>
                <a:latin typeface="Open Sans" panose="020B0606030504020204" pitchFamily="34" charset="0"/>
              </a:rPr>
              <a:t> ikon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sebuah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latar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belakang</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hal-hal</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semua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foto</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a:t>
            </a:r>
          </a:p>
        </p:txBody>
      </p:sp>
      <p:sp>
        <p:nvSpPr>
          <p:cNvPr id="4" name="Slide Number Placeholder 3"/>
          <p:cNvSpPr>
            <a:spLocks noGrp="1"/>
          </p:cNvSpPr>
          <p:nvPr>
            <p:ph type="sldNum" sz="quarter" idx="5"/>
          </p:nvPr>
        </p:nvSpPr>
        <p:spPr/>
        <p:txBody>
          <a:bodyPr/>
          <a:lstStyle/>
          <a:p>
            <a:fld id="{56B76697-2C5D-4D34-9F22-1525C069698A}" type="slidenum">
              <a:rPr lang="en-US" smtClean="0"/>
              <a:t>24</a:t>
            </a:fld>
            <a:endParaRPr lang="en-US"/>
          </a:p>
        </p:txBody>
      </p:sp>
    </p:spTree>
    <p:extLst>
      <p:ext uri="{BB962C8B-B14F-4D97-AF65-F5344CB8AC3E}">
        <p14:creationId xmlns:p14="http://schemas.microsoft.com/office/powerpoint/2010/main" val="173998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mengacu</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penggunaan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serupa</a:t>
            </a:r>
            <a:r>
              <a:rPr lang="en-US" b="0" i="0" dirty="0">
                <a:solidFill>
                  <a:srgbClr val="5E5E5E"/>
                </a:solidFill>
                <a:effectLst/>
                <a:latin typeface="Open Sans" panose="020B0606030504020204" pitchFamily="34" charset="0"/>
              </a:rPr>
              <a:t> di </a:t>
            </a:r>
            <a:r>
              <a:rPr lang="en-US" b="0" i="0" dirty="0" err="1">
                <a:solidFill>
                  <a:srgbClr val="5E5E5E"/>
                </a:solidFill>
                <a:effectLst/>
                <a:latin typeface="Open Sans" panose="020B0606030504020204" pitchFamily="34" charset="0"/>
              </a:rPr>
              <a:t>seluruh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baik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tidak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beraturan</a:t>
            </a:r>
            <a:r>
              <a:rPr lang="en-US" b="0" i="0" dirty="0">
                <a:solidFill>
                  <a:srgbClr val="5E5E5E"/>
                </a:solidFill>
                <a:effectLst/>
                <a:latin typeface="Open Sans" panose="020B0606030504020204" pitchFamily="34" charset="0"/>
              </a:rPr>
              <a:t>. Hal </a:t>
            </a:r>
            <a:r>
              <a:rPr lang="en-US" b="0" i="0" dirty="0" err="1">
                <a:solidFill>
                  <a:srgbClr val="5E5E5E"/>
                </a:solidFill>
                <a:effectLst/>
                <a:latin typeface="Open Sans" panose="020B0606030504020204" pitchFamily="34" charset="0"/>
              </a:rPr>
              <a:t>ini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memperkuat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tertentu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sambil</a:t>
            </a:r>
            <a:r>
              <a:rPr lang="en-US" b="0" i="0" dirty="0">
                <a:solidFill>
                  <a:srgbClr val="5E5E5E"/>
                </a:solidFill>
                <a:effectLst/>
                <a:latin typeface="Open Sans" panose="020B0606030504020204" pitchFamily="34" charset="0"/>
              </a:rPr>
              <a:t> juga </a:t>
            </a:r>
            <a:r>
              <a:rPr lang="en-US" b="0" i="0" dirty="0" err="1">
                <a:solidFill>
                  <a:srgbClr val="5E5E5E"/>
                </a:solidFill>
                <a:effectLst/>
                <a:latin typeface="Open Sans" panose="020B0606030504020204" pitchFamily="34" charset="0"/>
              </a:rPr>
              <a:t>memberikan</a:t>
            </a:r>
            <a:r>
              <a:rPr lang="en-US" b="0" i="0" dirty="0">
                <a:solidFill>
                  <a:srgbClr val="5E5E5E"/>
                </a:solidFill>
                <a:effectLst/>
                <a:latin typeface="Open Sans" panose="020B0606030504020204" pitchFamily="34" charset="0"/>
              </a:rPr>
              <a:t> rasa </a:t>
            </a:r>
            <a:r>
              <a:rPr lang="en-US" b="0" i="0" dirty="0" err="1">
                <a:solidFill>
                  <a:srgbClr val="5E5E5E"/>
                </a:solidFill>
                <a:effectLst/>
                <a:latin typeface="Open Sans" panose="020B0606030504020204" pitchFamily="34" charset="0"/>
              </a:rPr>
              <a:t>kesatuan</a:t>
            </a:r>
            <a:r>
              <a:rPr lang="en-US" b="0" i="0" dirty="0">
                <a:solidFill>
                  <a:srgbClr val="5E5E5E"/>
                </a:solidFill>
                <a:effectLst/>
                <a:latin typeface="Open Sans" panose="020B0606030504020204" pitchFamily="34" charset="0"/>
              </a:rPr>
              <a:t> dan </a:t>
            </a:r>
            <a:r>
              <a:rPr lang="en-US" b="0" i="0" dirty="0" err="1">
                <a:solidFill>
                  <a:srgbClr val="5E5E5E"/>
                </a:solidFill>
                <a:effectLst/>
                <a:latin typeface="Open Sans" panose="020B0606030504020204" pitchFamily="34" charset="0"/>
              </a:rPr>
              <a:t>kontinuitas</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dapat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menciptakan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ritme</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membantu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menggerakkan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pengguna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a:t>
            </a:r>
          </a:p>
          <a:p>
            <a:pPr algn="l" fontAlgn="base"/>
            <a:r>
              <a:rPr lang="en-US" b="0" i="0" dirty="0" err="1">
                <a:solidFill>
                  <a:srgbClr val="5E5E5E"/>
                </a:solidFill>
                <a:effectLst/>
                <a:latin typeface="Open Sans" panose="020B0606030504020204" pitchFamily="34" charset="0"/>
              </a:rPr>
              <a:t>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sederhana</a:t>
            </a:r>
            <a:r>
              <a:rPr lang="en-US" b="0" i="0" dirty="0">
                <a:solidFill>
                  <a:srgbClr val="5E5E5E"/>
                </a:solidFill>
                <a:effectLst/>
                <a:latin typeface="Open Sans" panose="020B0606030504020204" pitchFamily="34" charset="0"/>
              </a:rPr>
              <a:t>—</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menggunakan</a:t>
            </a:r>
            <a:r>
              <a:rPr lang="en-US" b="0" i="0" dirty="0">
                <a:solidFill>
                  <a:srgbClr val="5E5E5E"/>
                </a:solidFill>
                <a:effectLst/>
                <a:latin typeface="Open Sans" panose="020B0606030504020204" pitchFamily="34" charset="0"/>
              </a:rPr>
              <a:t> ikon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sebuah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latar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belakang</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hal-hal</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semua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foto</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a:t>
            </a:r>
          </a:p>
        </p:txBody>
      </p:sp>
      <p:sp>
        <p:nvSpPr>
          <p:cNvPr id="4" name="Slide Number Placeholder 3"/>
          <p:cNvSpPr>
            <a:spLocks noGrp="1"/>
          </p:cNvSpPr>
          <p:nvPr>
            <p:ph type="sldNum" sz="quarter" idx="5"/>
          </p:nvPr>
        </p:nvSpPr>
        <p:spPr/>
        <p:txBody>
          <a:bodyPr/>
          <a:lstStyle/>
          <a:p>
            <a:fld id="{56B76697-2C5D-4D34-9F22-1525C069698A}" type="slidenum">
              <a:rPr lang="en-US" smtClean="0"/>
              <a:t>25</a:t>
            </a:fld>
            <a:endParaRPr lang="en-US"/>
          </a:p>
        </p:txBody>
      </p:sp>
    </p:spTree>
    <p:extLst>
      <p:ext uri="{BB962C8B-B14F-4D97-AF65-F5344CB8AC3E}">
        <p14:creationId xmlns:p14="http://schemas.microsoft.com/office/powerpoint/2010/main" val="349513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mengacu</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penggunaan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serupa</a:t>
            </a:r>
            <a:r>
              <a:rPr lang="en-US" b="0" i="0" dirty="0">
                <a:solidFill>
                  <a:srgbClr val="5E5E5E"/>
                </a:solidFill>
                <a:effectLst/>
                <a:latin typeface="Open Sans" panose="020B0606030504020204" pitchFamily="34" charset="0"/>
              </a:rPr>
              <a:t> di </a:t>
            </a:r>
            <a:r>
              <a:rPr lang="en-US" b="0" i="0" dirty="0" err="1">
                <a:solidFill>
                  <a:srgbClr val="5E5E5E"/>
                </a:solidFill>
                <a:effectLst/>
                <a:latin typeface="Open Sans" panose="020B0606030504020204" pitchFamily="34" charset="0"/>
              </a:rPr>
              <a:t>seluruh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baik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tidak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beraturan</a:t>
            </a:r>
            <a:r>
              <a:rPr lang="en-US" b="0" i="0" dirty="0">
                <a:solidFill>
                  <a:srgbClr val="5E5E5E"/>
                </a:solidFill>
                <a:effectLst/>
                <a:latin typeface="Open Sans" panose="020B0606030504020204" pitchFamily="34" charset="0"/>
              </a:rPr>
              <a:t>. Hal </a:t>
            </a:r>
            <a:r>
              <a:rPr lang="en-US" b="0" i="0" dirty="0" err="1">
                <a:solidFill>
                  <a:srgbClr val="5E5E5E"/>
                </a:solidFill>
                <a:effectLst/>
                <a:latin typeface="Open Sans" panose="020B0606030504020204" pitchFamily="34" charset="0"/>
              </a:rPr>
              <a:t>ini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memperkuat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tertentu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sambil</a:t>
            </a:r>
            <a:r>
              <a:rPr lang="en-US" b="0" i="0" dirty="0">
                <a:solidFill>
                  <a:srgbClr val="5E5E5E"/>
                </a:solidFill>
                <a:effectLst/>
                <a:latin typeface="Open Sans" panose="020B0606030504020204" pitchFamily="34" charset="0"/>
              </a:rPr>
              <a:t> juga </a:t>
            </a:r>
            <a:r>
              <a:rPr lang="en-US" b="0" i="0" dirty="0" err="1">
                <a:solidFill>
                  <a:srgbClr val="5E5E5E"/>
                </a:solidFill>
                <a:effectLst/>
                <a:latin typeface="Open Sans" panose="020B0606030504020204" pitchFamily="34" charset="0"/>
              </a:rPr>
              <a:t>memberikan</a:t>
            </a:r>
            <a:r>
              <a:rPr lang="en-US" b="0" i="0" dirty="0">
                <a:solidFill>
                  <a:srgbClr val="5E5E5E"/>
                </a:solidFill>
                <a:effectLst/>
                <a:latin typeface="Open Sans" panose="020B0606030504020204" pitchFamily="34" charset="0"/>
              </a:rPr>
              <a:t> rasa </a:t>
            </a:r>
            <a:r>
              <a:rPr lang="en-US" b="0" i="0" dirty="0" err="1">
                <a:solidFill>
                  <a:srgbClr val="5E5E5E"/>
                </a:solidFill>
                <a:effectLst/>
                <a:latin typeface="Open Sans" panose="020B0606030504020204" pitchFamily="34" charset="0"/>
              </a:rPr>
              <a:t>kesatuan</a:t>
            </a:r>
            <a:r>
              <a:rPr lang="en-US" b="0" i="0" dirty="0">
                <a:solidFill>
                  <a:srgbClr val="5E5E5E"/>
                </a:solidFill>
                <a:effectLst/>
                <a:latin typeface="Open Sans" panose="020B0606030504020204" pitchFamily="34" charset="0"/>
              </a:rPr>
              <a:t> dan </a:t>
            </a:r>
            <a:r>
              <a:rPr lang="en-US" b="0" i="0" dirty="0" err="1">
                <a:solidFill>
                  <a:srgbClr val="5E5E5E"/>
                </a:solidFill>
                <a:effectLst/>
                <a:latin typeface="Open Sans" panose="020B0606030504020204" pitchFamily="34" charset="0"/>
              </a:rPr>
              <a:t>kontinuitas</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dapat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menciptakan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ritme</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membantu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menggerakkan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pengguna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a:t>
            </a:r>
          </a:p>
          <a:p>
            <a:pPr algn="l" fontAlgn="base"/>
            <a:r>
              <a:rPr lang="en-US" b="0" i="0" dirty="0" err="1">
                <a:solidFill>
                  <a:srgbClr val="5E5E5E"/>
                </a:solidFill>
                <a:effectLst/>
                <a:latin typeface="Open Sans" panose="020B0606030504020204" pitchFamily="34" charset="0"/>
              </a:rPr>
              <a:t>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sederhana</a:t>
            </a:r>
            <a:r>
              <a:rPr lang="en-US" b="0" i="0" dirty="0">
                <a:solidFill>
                  <a:srgbClr val="5E5E5E"/>
                </a:solidFill>
                <a:effectLst/>
                <a:latin typeface="Open Sans" panose="020B0606030504020204" pitchFamily="34" charset="0"/>
              </a:rPr>
              <a:t>—</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menggunakan</a:t>
            </a:r>
            <a:r>
              <a:rPr lang="en-US" b="0" i="0" dirty="0">
                <a:solidFill>
                  <a:srgbClr val="5E5E5E"/>
                </a:solidFill>
                <a:effectLst/>
                <a:latin typeface="Open Sans" panose="020B0606030504020204" pitchFamily="34" charset="0"/>
              </a:rPr>
              <a:t> ikon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sebuah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latar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belakang</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hal-hal</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semua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foto</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a:t>
            </a:r>
          </a:p>
        </p:txBody>
      </p:sp>
      <p:sp>
        <p:nvSpPr>
          <p:cNvPr id="4" name="Slide Number Placeholder 3"/>
          <p:cNvSpPr>
            <a:spLocks noGrp="1"/>
          </p:cNvSpPr>
          <p:nvPr>
            <p:ph type="sldNum" sz="quarter" idx="5"/>
          </p:nvPr>
        </p:nvSpPr>
        <p:spPr/>
        <p:txBody>
          <a:bodyPr/>
          <a:lstStyle/>
          <a:p>
            <a:fld id="{56B76697-2C5D-4D34-9F22-1525C069698A}" type="slidenum">
              <a:rPr lang="en-US" smtClean="0"/>
              <a:t>26</a:t>
            </a:fld>
            <a:endParaRPr lang="en-US"/>
          </a:p>
        </p:txBody>
      </p:sp>
    </p:spTree>
    <p:extLst>
      <p:ext uri="{BB962C8B-B14F-4D97-AF65-F5344CB8AC3E}">
        <p14:creationId xmlns:p14="http://schemas.microsoft.com/office/powerpoint/2010/main" val="3171080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mengacu</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penggunaan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serupa</a:t>
            </a:r>
            <a:r>
              <a:rPr lang="en-US" b="0" i="0" dirty="0">
                <a:solidFill>
                  <a:srgbClr val="5E5E5E"/>
                </a:solidFill>
                <a:effectLst/>
                <a:latin typeface="Open Sans" panose="020B0606030504020204" pitchFamily="34" charset="0"/>
              </a:rPr>
              <a:t> di </a:t>
            </a:r>
            <a:r>
              <a:rPr lang="en-US" b="0" i="0" dirty="0" err="1">
                <a:solidFill>
                  <a:srgbClr val="5E5E5E"/>
                </a:solidFill>
                <a:effectLst/>
                <a:latin typeface="Open Sans" panose="020B0606030504020204" pitchFamily="34" charset="0"/>
              </a:rPr>
              <a:t>seluruh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baik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tidak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beraturan</a:t>
            </a:r>
            <a:r>
              <a:rPr lang="en-US" b="0" i="0" dirty="0">
                <a:solidFill>
                  <a:srgbClr val="5E5E5E"/>
                </a:solidFill>
                <a:effectLst/>
                <a:latin typeface="Open Sans" panose="020B0606030504020204" pitchFamily="34" charset="0"/>
              </a:rPr>
              <a:t>. Hal </a:t>
            </a:r>
            <a:r>
              <a:rPr lang="en-US" b="0" i="0" dirty="0" err="1">
                <a:solidFill>
                  <a:srgbClr val="5E5E5E"/>
                </a:solidFill>
                <a:effectLst/>
                <a:latin typeface="Open Sans" panose="020B0606030504020204" pitchFamily="34" charset="0"/>
              </a:rPr>
              <a:t>ini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memperkuat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elemen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tertentu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sambil</a:t>
            </a:r>
            <a:r>
              <a:rPr lang="en-US" b="0" i="0" dirty="0">
                <a:solidFill>
                  <a:srgbClr val="5E5E5E"/>
                </a:solidFill>
                <a:effectLst/>
                <a:latin typeface="Open Sans" panose="020B0606030504020204" pitchFamily="34" charset="0"/>
              </a:rPr>
              <a:t> juga </a:t>
            </a:r>
            <a:r>
              <a:rPr lang="en-US" b="0" i="0" dirty="0" err="1">
                <a:solidFill>
                  <a:srgbClr val="5E5E5E"/>
                </a:solidFill>
                <a:effectLst/>
                <a:latin typeface="Open Sans" panose="020B0606030504020204" pitchFamily="34" charset="0"/>
              </a:rPr>
              <a:t>memberikan</a:t>
            </a:r>
            <a:r>
              <a:rPr lang="en-US" b="0" i="0" dirty="0">
                <a:solidFill>
                  <a:srgbClr val="5E5E5E"/>
                </a:solidFill>
                <a:effectLst/>
                <a:latin typeface="Open Sans" panose="020B0606030504020204" pitchFamily="34" charset="0"/>
              </a:rPr>
              <a:t> rasa </a:t>
            </a:r>
            <a:r>
              <a:rPr lang="en-US" b="0" i="0" dirty="0" err="1">
                <a:solidFill>
                  <a:srgbClr val="5E5E5E"/>
                </a:solidFill>
                <a:effectLst/>
                <a:latin typeface="Open Sans" panose="020B0606030504020204" pitchFamily="34" charset="0"/>
              </a:rPr>
              <a:t>kesatuan</a:t>
            </a:r>
            <a:r>
              <a:rPr lang="en-US" b="0" i="0" dirty="0">
                <a:solidFill>
                  <a:srgbClr val="5E5E5E"/>
                </a:solidFill>
                <a:effectLst/>
                <a:latin typeface="Open Sans" panose="020B0606030504020204" pitchFamily="34" charset="0"/>
              </a:rPr>
              <a:t> dan </a:t>
            </a:r>
            <a:r>
              <a:rPr lang="en-US" b="0" i="0" dirty="0" err="1">
                <a:solidFill>
                  <a:srgbClr val="5E5E5E"/>
                </a:solidFill>
                <a:effectLst/>
                <a:latin typeface="Open Sans" panose="020B0606030504020204" pitchFamily="34" charset="0"/>
              </a:rPr>
              <a:t>kontinuitas</a:t>
            </a:r>
            <a:r>
              <a:rPr lang="en-US" b="0" i="0" dirty="0">
                <a:solidFill>
                  <a:srgbClr val="5E5E5E"/>
                </a:solidFill>
                <a:effectLst/>
                <a:latin typeface="Open Sans" panose="020B0606030504020204" pitchFamily="34" charset="0"/>
              </a:rPr>
              <a:t> pada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dapat</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digunakan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untuk</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menciptakan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ritme</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membantu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menggerakkan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pengguna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desain</a:t>
            </a:r>
            <a:r>
              <a:rPr lang="en-US" b="0" i="0" dirty="0">
                <a:solidFill>
                  <a:srgbClr val="5E5E5E"/>
                </a:solidFill>
                <a:effectLst/>
                <a:latin typeface="Open Sans" panose="020B0606030504020204" pitchFamily="34" charset="0"/>
              </a:rPr>
              <a:t>.</a:t>
            </a:r>
          </a:p>
          <a:p>
            <a:pPr algn="l" fontAlgn="base"/>
            <a:r>
              <a:rPr lang="en-US" b="0" i="0" dirty="0" err="1">
                <a:solidFill>
                  <a:srgbClr val="5E5E5E"/>
                </a:solidFill>
                <a:effectLst/>
                <a:latin typeface="Open Sans" panose="020B0606030504020204" pitchFamily="34" charset="0"/>
              </a:rPr>
              <a:t>Gunakan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pengulangan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sederhana</a:t>
            </a:r>
            <a:r>
              <a:rPr lang="en-US" b="0" i="0" dirty="0">
                <a:solidFill>
                  <a:srgbClr val="5E5E5E"/>
                </a:solidFill>
                <a:effectLst/>
                <a:latin typeface="Open Sans" panose="020B0606030504020204" pitchFamily="34" charset="0"/>
              </a:rPr>
              <a:t>—</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menggunakan</a:t>
            </a:r>
            <a:r>
              <a:rPr lang="en-US" b="0" i="0" dirty="0">
                <a:solidFill>
                  <a:srgbClr val="5E5E5E"/>
                </a:solidFill>
                <a:effectLst/>
                <a:latin typeface="Open Sans" panose="020B0606030504020204" pitchFamily="34" charset="0"/>
              </a:rPr>
              <a:t> ikon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dalam</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sebuah</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pola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latar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belakang</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atau</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melalui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hal-hal</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seperti</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mengatur</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semua</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foto</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dengan</a:t>
            </a:r>
            <a:r>
              <a:rPr lang="en-US" b="0" i="0" dirty="0">
                <a:solidFill>
                  <a:srgbClr val="5E5E5E"/>
                </a:solidFill>
                <a:effectLst/>
                <a:latin typeface="Open Sans" panose="020B0606030504020204" pitchFamily="34" charset="0"/>
              </a:rPr>
              <a:t> </a:t>
            </a:r>
            <a:r>
              <a:rPr lang="en-US" b="0" i="0" dirty="0" err="1">
                <a:solidFill>
                  <a:srgbClr val="5E5E5E"/>
                </a:solidFill>
                <a:effectLst/>
                <a:latin typeface="Open Sans" panose="020B0606030504020204" pitchFamily="34" charset="0"/>
              </a:rPr>
              <a:t>cara</a:t>
            </a:r>
            <a:r>
              <a:rPr lang="en-US" b="0" i="0" dirty="0">
                <a:solidFill>
                  <a:srgbClr val="5E5E5E"/>
                </a:solidFill>
                <a:effectLst/>
                <a:latin typeface="Open Sans" panose="020B0606030504020204" pitchFamily="34" charset="0"/>
              </a:rPr>
              <a:t> yang </a:t>
            </a:r>
            <a:r>
              <a:rPr lang="en-US" b="0" i="0" dirty="0" err="1">
                <a:solidFill>
                  <a:srgbClr val="5E5E5E"/>
                </a:solidFill>
                <a:effectLst/>
                <a:latin typeface="Open Sans" panose="020B0606030504020204" pitchFamily="34" charset="0"/>
              </a:rPr>
              <a:t>sama</a:t>
            </a:r>
            <a:r>
              <a:rPr lang="en-US" b="0" i="0" dirty="0">
                <a:solidFill>
                  <a:srgbClr val="5E5E5E"/>
                </a:solidFill>
                <a:effectLst/>
                <a:latin typeface="Open Sans" panose="020B0606030504020204" pitchFamily="34" charset="0"/>
              </a:rPr>
              <a:t>.</a:t>
            </a:r>
          </a:p>
        </p:txBody>
      </p:sp>
      <p:sp>
        <p:nvSpPr>
          <p:cNvPr id="4" name="Slide Number Placeholder 3"/>
          <p:cNvSpPr>
            <a:spLocks noGrp="1"/>
          </p:cNvSpPr>
          <p:nvPr>
            <p:ph type="sldNum" sz="quarter" idx="5"/>
          </p:nvPr>
        </p:nvSpPr>
        <p:spPr/>
        <p:txBody>
          <a:bodyPr/>
          <a:lstStyle/>
          <a:p>
            <a:fld id="{56B76697-2C5D-4D34-9F22-1525C069698A}" type="slidenum">
              <a:rPr lang="en-US" smtClean="0"/>
              <a:t>27</a:t>
            </a:fld>
            <a:endParaRPr lang="en-US"/>
          </a:p>
        </p:txBody>
      </p:sp>
    </p:spTree>
    <p:extLst>
      <p:ext uri="{BB962C8B-B14F-4D97-AF65-F5344CB8AC3E}">
        <p14:creationId xmlns:p14="http://schemas.microsoft.com/office/powerpoint/2010/main" val="4237943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lato" panose="020F0502020204030203" pitchFamily="34" charset="0"/>
              </a:rPr>
              <a:t>Numbers and statistical data can easily clutter your infographic, especially if you just throw in the data as it is directly from your excel sheet.</a:t>
            </a:r>
          </a:p>
          <a:p>
            <a:pPr algn="l"/>
            <a:r>
              <a:rPr lang="en-US" b="0" i="0" dirty="0">
                <a:solidFill>
                  <a:srgbClr val="555555"/>
                </a:solidFill>
                <a:effectLst/>
                <a:latin typeface="lato" panose="020F0502020204030203" pitchFamily="34" charset="0"/>
              </a:rPr>
              <a:t>The good news is that data can easily be presented in a visual and even colorful form. Think bar charts, graphs, diagrams, maps and more.</a:t>
            </a:r>
          </a:p>
        </p:txBody>
      </p:sp>
      <p:sp>
        <p:nvSpPr>
          <p:cNvPr id="4" name="Slide Number Placeholder 3"/>
          <p:cNvSpPr>
            <a:spLocks noGrp="1"/>
          </p:cNvSpPr>
          <p:nvPr>
            <p:ph type="sldNum" sz="quarter" idx="5"/>
          </p:nvPr>
        </p:nvSpPr>
        <p:spPr/>
        <p:txBody>
          <a:bodyPr/>
          <a:lstStyle/>
          <a:p>
            <a:fld id="{56B76697-2C5D-4D34-9F22-1525C069698A}" type="slidenum">
              <a:rPr lang="en-US" smtClean="0"/>
              <a:t>28</a:t>
            </a:fld>
            <a:endParaRPr lang="en-US"/>
          </a:p>
        </p:txBody>
      </p:sp>
    </p:spTree>
    <p:extLst>
      <p:ext uri="{BB962C8B-B14F-4D97-AF65-F5344CB8AC3E}">
        <p14:creationId xmlns:p14="http://schemas.microsoft.com/office/powerpoint/2010/main" val="4216273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B2B35"/>
                </a:solidFill>
                <a:effectLst/>
                <a:latin typeface="Inter" panose="02000503000000020004" pitchFamily="2" charset="0"/>
              </a:rPr>
              <a:t>The infographic above is certainly informative, and it does have graphics, but it forces the audience to focus on the text rather than the </a:t>
            </a:r>
            <a:r>
              <a:rPr lang="en-US" b="0" i="0" u="sng" strike="noStrike" dirty="0">
                <a:solidFill>
                  <a:srgbClr val="0073E6"/>
                </a:solidFill>
                <a:effectLst/>
                <a:latin typeface="Inter" panose="02000503000000020004" pitchFamily="2" charset="0"/>
                <a:hlinkClick r:id="rId3"/>
              </a:rPr>
              <a:t>visuals</a:t>
            </a:r>
            <a:r>
              <a:rPr lang="en-US" b="0" i="0" dirty="0">
                <a:solidFill>
                  <a:srgbClr val="2B2B35"/>
                </a:solidFill>
                <a:effectLst/>
                <a:latin typeface="Inter" panose="02000503000000020004" pitchFamily="2" charset="0"/>
              </a:rPr>
              <a:t>, so it is not an effective way to retain the audience’s interest or help them understand the information you have presented. Keep your text </a:t>
            </a:r>
            <a:r>
              <a:rPr lang="en-US" b="1" i="0" dirty="0">
                <a:solidFill>
                  <a:srgbClr val="2B2B35"/>
                </a:solidFill>
                <a:effectLst/>
                <a:latin typeface="Inter" panose="02000503000000020004" pitchFamily="2" charset="0"/>
              </a:rPr>
              <a:t>short, simple, and powerful</a:t>
            </a:r>
            <a:r>
              <a:rPr lang="en-US" b="0" i="0" dirty="0">
                <a:solidFill>
                  <a:srgbClr val="2B2B35"/>
                </a:solidFill>
                <a:effectLst/>
                <a:latin typeface="Inter" panose="02000503000000020004" pitchFamily="2" charset="0"/>
              </a:rPr>
              <a:t>.</a:t>
            </a:r>
            <a:endParaRPr lang="en-US" b="0" i="0" dirty="0">
              <a:solidFill>
                <a:srgbClr val="5E5E5E"/>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56B76697-2C5D-4D34-9F22-1525C069698A}" type="slidenum">
              <a:rPr lang="en-US" smtClean="0"/>
              <a:t>29</a:t>
            </a:fld>
            <a:endParaRPr lang="en-US"/>
          </a:p>
        </p:txBody>
      </p:sp>
    </p:spTree>
    <p:extLst>
      <p:ext uri="{BB962C8B-B14F-4D97-AF65-F5344CB8AC3E}">
        <p14:creationId xmlns:p14="http://schemas.microsoft.com/office/powerpoint/2010/main" val="41599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5E5E5E"/>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56B76697-2C5D-4D34-9F22-1525C069698A}" type="slidenum">
              <a:rPr lang="en-US" smtClean="0"/>
              <a:t>30</a:t>
            </a:fld>
            <a:endParaRPr lang="en-US"/>
          </a:p>
        </p:txBody>
      </p:sp>
    </p:spTree>
    <p:extLst>
      <p:ext uri="{BB962C8B-B14F-4D97-AF65-F5344CB8AC3E}">
        <p14:creationId xmlns:p14="http://schemas.microsoft.com/office/powerpoint/2010/main" val="200983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B2B35"/>
                </a:solidFill>
                <a:effectLst/>
                <a:latin typeface="Inter" panose="02000503000000020004" pitchFamily="2" charset="0"/>
              </a:rPr>
              <a:t>The infographic above is certainly informative, and it does have graphics, but it forces the audience to focus on the text rather than the </a:t>
            </a:r>
            <a:r>
              <a:rPr lang="en-US" b="0" i="0" u="sng" strike="noStrike" dirty="0">
                <a:solidFill>
                  <a:srgbClr val="0073E6"/>
                </a:solidFill>
                <a:effectLst/>
                <a:latin typeface="Inter" panose="02000503000000020004" pitchFamily="2" charset="0"/>
                <a:hlinkClick r:id="rId3"/>
              </a:rPr>
              <a:t>visuals</a:t>
            </a:r>
            <a:r>
              <a:rPr lang="en-US" b="0" i="0" dirty="0">
                <a:solidFill>
                  <a:srgbClr val="2B2B35"/>
                </a:solidFill>
                <a:effectLst/>
                <a:latin typeface="Inter" panose="02000503000000020004" pitchFamily="2" charset="0"/>
              </a:rPr>
              <a:t>, so it is not an effective way to retain the audience’s interest or help them understand the information you have presented. Keep your text </a:t>
            </a:r>
            <a:r>
              <a:rPr lang="en-US" b="1" i="0" dirty="0">
                <a:solidFill>
                  <a:srgbClr val="2B2B35"/>
                </a:solidFill>
                <a:effectLst/>
                <a:latin typeface="Inter" panose="02000503000000020004" pitchFamily="2" charset="0"/>
              </a:rPr>
              <a:t>short, simple, and powerful</a:t>
            </a:r>
            <a:r>
              <a:rPr lang="en-US" b="0" i="0" dirty="0">
                <a:solidFill>
                  <a:srgbClr val="2B2B35"/>
                </a:solidFill>
                <a:effectLst/>
                <a:latin typeface="Inter" panose="02000503000000020004" pitchFamily="2" charset="0"/>
              </a:rPr>
              <a:t>.</a:t>
            </a:r>
            <a:endParaRPr lang="en-US" b="0" i="0" dirty="0">
              <a:solidFill>
                <a:srgbClr val="5E5E5E"/>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56B76697-2C5D-4D34-9F22-1525C069698A}" type="slidenum">
              <a:rPr lang="en-US" smtClean="0"/>
              <a:t>31</a:t>
            </a:fld>
            <a:endParaRPr lang="en-US"/>
          </a:p>
        </p:txBody>
      </p:sp>
    </p:spTree>
    <p:extLst>
      <p:ext uri="{BB962C8B-B14F-4D97-AF65-F5344CB8AC3E}">
        <p14:creationId xmlns:p14="http://schemas.microsoft.com/office/powerpoint/2010/main" val="701015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sz="1200" b="0" i="0" dirty="0">
                <a:solidFill>
                  <a:srgbClr val="212121"/>
                </a:solidFill>
                <a:effectLst/>
                <a:latin typeface="+mn-lt"/>
              </a:rPr>
              <a:t>Empathize:</a:t>
            </a:r>
            <a:br>
              <a:rPr lang="en-US" sz="1200" b="0" i="0" dirty="0">
                <a:solidFill>
                  <a:srgbClr val="212121"/>
                </a:solidFill>
                <a:effectLst/>
                <a:latin typeface="+mn-lt"/>
              </a:rPr>
            </a:br>
            <a:endParaRPr lang="en-US" sz="1200" b="0" i="0" dirty="0">
              <a:solidFill>
                <a:srgbClr val="212121"/>
              </a:solidFill>
              <a:effectLst/>
              <a:latin typeface="+mn-lt"/>
            </a:endParaRPr>
          </a:p>
          <a:p>
            <a:pPr marL="228600" indent="-228600" algn="l">
              <a:buFont typeface="+mj-lt"/>
              <a:buAutoNum type="arabicPeriod"/>
            </a:pPr>
            <a:r>
              <a:rPr lang="en-US" sz="1200" b="0" i="0" dirty="0" err="1">
                <a:solidFill>
                  <a:srgbClr val="212121"/>
                </a:solidFill>
                <a:effectLst/>
                <a:latin typeface="+mn-lt"/>
              </a:rPr>
              <a:t>Siapa</a:t>
            </a:r>
            <a:r>
              <a:rPr lang="en-US" sz="1200" b="0" i="0" dirty="0">
                <a:solidFill>
                  <a:srgbClr val="212121"/>
                </a:solidFill>
                <a:effectLst/>
                <a:latin typeface="+mn-lt"/>
              </a:rPr>
              <a:t> target </a:t>
            </a:r>
            <a:r>
              <a:rPr lang="en-US" sz="1200" b="0" i="0" dirty="0" err="1">
                <a:solidFill>
                  <a:srgbClr val="212121"/>
                </a:solidFill>
                <a:effectLst/>
                <a:latin typeface="+mn-lt"/>
              </a:rPr>
              <a:t>audiensnya</a:t>
            </a:r>
            <a:r>
              <a:rPr lang="en-US" sz="1200" b="0" i="0" dirty="0">
                <a:solidFill>
                  <a:srgbClr val="212121"/>
                </a:solidFill>
                <a:effectLst/>
                <a:latin typeface="+mn-lt"/>
              </a:rPr>
              <a:t> </a:t>
            </a:r>
            <a:r>
              <a:rPr lang="en-US" sz="1200" b="0" i="0" dirty="0" err="1">
                <a:solidFill>
                  <a:srgbClr val="212121"/>
                </a:solidFill>
                <a:effectLst/>
                <a:latin typeface="+mn-lt"/>
              </a:rPr>
              <a:t>sehingga</a:t>
            </a:r>
            <a:r>
              <a:rPr lang="en-US" sz="1200" b="0" i="0" dirty="0">
                <a:solidFill>
                  <a:srgbClr val="212121"/>
                </a:solidFill>
                <a:effectLst/>
                <a:latin typeface="+mn-lt"/>
              </a:rPr>
              <a:t> poster </a:t>
            </a:r>
            <a:r>
              <a:rPr lang="en-US" sz="1200" b="0" i="0" dirty="0" err="1">
                <a:solidFill>
                  <a:srgbClr val="212121"/>
                </a:solidFill>
                <a:effectLst/>
                <a:latin typeface="+mn-lt"/>
              </a:rPr>
              <a:t>dapat</a:t>
            </a:r>
            <a:r>
              <a:rPr lang="en-US" sz="1200" b="0" i="0" dirty="0">
                <a:solidFill>
                  <a:srgbClr val="212121"/>
                </a:solidFill>
                <a:effectLst/>
                <a:latin typeface="+mn-lt"/>
              </a:rPr>
              <a:t> </a:t>
            </a:r>
            <a:r>
              <a:rPr lang="en-US" sz="1200" b="0" i="0" dirty="0" err="1">
                <a:solidFill>
                  <a:srgbClr val="212121"/>
                </a:solidFill>
                <a:effectLst/>
                <a:latin typeface="+mn-lt"/>
              </a:rPr>
              <a:t>disesuaikan</a:t>
            </a:r>
            <a:r>
              <a:rPr lang="en-US" sz="1200" b="0" i="0" dirty="0">
                <a:solidFill>
                  <a:srgbClr val="212121"/>
                </a:solidFill>
                <a:effectLst/>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07122B"/>
                </a:solidFill>
                <a:effectLst/>
                <a:latin typeface="+mn-lt"/>
              </a:rPr>
              <a:t>What problem(s) are you trying to solve by incorporating illustrations into your designs?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000000"/>
                </a:solidFill>
                <a:effectLst/>
                <a:latin typeface="+mn-lt"/>
              </a:rPr>
              <a:t>When customers think about this (type of) business, what images come to mind? Ask their actual customers!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000000"/>
                </a:solidFill>
                <a:effectLst/>
                <a:latin typeface="+mn-lt"/>
              </a:rPr>
              <a:t>What are the </a:t>
            </a:r>
            <a:r>
              <a:rPr lang="en-US" sz="1200" b="1" i="0" dirty="0">
                <a:solidFill>
                  <a:srgbClr val="000000"/>
                </a:solidFill>
                <a:effectLst/>
                <a:latin typeface="+mn-lt"/>
              </a:rPr>
              <a:t>feelings</a:t>
            </a:r>
            <a:r>
              <a:rPr lang="en-US" sz="1200" b="0" i="0" dirty="0">
                <a:solidFill>
                  <a:srgbClr val="000000"/>
                </a:solidFill>
                <a:effectLst/>
                <a:latin typeface="+mn-lt"/>
              </a:rPr>
              <a:t> the new design should invoke? (calmness, passion, harmony, etc.)</a:t>
            </a:r>
          </a:p>
          <a:p>
            <a:pPr marL="228600" indent="-228600" algn="l">
              <a:buFont typeface="+mj-lt"/>
              <a:buAutoNum type="arabicPeriod"/>
            </a:pPr>
            <a:r>
              <a:rPr lang="en-US" sz="1200" b="0" i="0" dirty="0">
                <a:solidFill>
                  <a:srgbClr val="000000"/>
                </a:solidFill>
                <a:effectLst/>
                <a:latin typeface="+mn-lt"/>
              </a:rPr>
              <a:t>Are their specific </a:t>
            </a:r>
            <a:r>
              <a:rPr lang="en-US" sz="1200" b="0" i="0" dirty="0" err="1">
                <a:solidFill>
                  <a:srgbClr val="000000"/>
                </a:solidFill>
                <a:effectLst/>
                <a:latin typeface="+mn-lt"/>
              </a:rPr>
              <a:t>colours</a:t>
            </a:r>
            <a:r>
              <a:rPr lang="en-US" sz="1200" b="0" i="0" dirty="0">
                <a:solidFill>
                  <a:srgbClr val="000000"/>
                </a:solidFill>
                <a:effectLst/>
                <a:latin typeface="+mn-lt"/>
              </a:rPr>
              <a:t> or feelings that the design should avoid?</a:t>
            </a:r>
          </a:p>
          <a:p>
            <a:pPr marL="228600" indent="-228600" algn="l">
              <a:buFont typeface="+mj-lt"/>
              <a:buAutoNum type="arabicPeriod"/>
            </a:pPr>
            <a:r>
              <a:rPr lang="en-US" sz="1200" b="0" i="0" dirty="0">
                <a:solidFill>
                  <a:srgbClr val="000000"/>
                </a:solidFill>
                <a:effectLst/>
                <a:latin typeface="+mn-lt"/>
              </a:rPr>
              <a:t>What does the client think are effective components of design?</a:t>
            </a:r>
          </a:p>
          <a:p>
            <a:pPr marL="228600" indent="-228600" algn="l">
              <a:buFont typeface="+mj-lt"/>
              <a:buAutoNum type="arabicPeriod"/>
            </a:pPr>
            <a:r>
              <a:rPr lang="en-US" sz="1200" b="0" i="0" dirty="0">
                <a:solidFill>
                  <a:srgbClr val="000000"/>
                </a:solidFill>
                <a:effectLst/>
                <a:latin typeface="+mn-lt"/>
              </a:rPr>
              <a:t>What are customers hoping to feel when they think of this (type of)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7122B"/>
              </a:solidFill>
              <a:effectLst/>
              <a:latin typeface="+mn-lt"/>
            </a:endParaRPr>
          </a:p>
          <a:p>
            <a:pPr algn="l"/>
            <a:br>
              <a:rPr lang="en-US" sz="1200" dirty="0">
                <a:latin typeface="+mn-lt"/>
              </a:rPr>
            </a:br>
            <a:r>
              <a:rPr lang="en-US" sz="1200" dirty="0">
                <a:latin typeface="+mn-lt"/>
              </a:rPr>
              <a:t>Define:</a:t>
            </a:r>
            <a:br>
              <a:rPr lang="en-US" sz="1200" dirty="0">
                <a:latin typeface="+mn-lt"/>
              </a:rPr>
            </a:br>
            <a:r>
              <a:rPr lang="en-US" sz="1200" b="0" i="0" dirty="0" err="1">
                <a:solidFill>
                  <a:srgbClr val="212121"/>
                </a:solidFill>
                <a:effectLst/>
                <a:latin typeface="+mn-lt"/>
              </a:rPr>
              <a:t>Apa</a:t>
            </a:r>
            <a:r>
              <a:rPr lang="en-US" sz="1200" b="0" i="0" dirty="0">
                <a:solidFill>
                  <a:srgbClr val="212121"/>
                </a:solidFill>
                <a:effectLst/>
                <a:latin typeface="+mn-lt"/>
              </a:rPr>
              <a:t> </a:t>
            </a:r>
            <a:r>
              <a:rPr lang="en-US" sz="1200" b="0" i="0" dirty="0" err="1">
                <a:solidFill>
                  <a:srgbClr val="212121"/>
                </a:solidFill>
                <a:effectLst/>
                <a:latin typeface="+mn-lt"/>
              </a:rPr>
              <a:t>temuan</a:t>
            </a:r>
            <a:r>
              <a:rPr lang="en-US" sz="1200" b="0" i="0" dirty="0">
                <a:solidFill>
                  <a:srgbClr val="212121"/>
                </a:solidFill>
                <a:effectLst/>
                <a:latin typeface="+mn-lt"/>
              </a:rPr>
              <a:t> yang paling </a:t>
            </a:r>
            <a:r>
              <a:rPr lang="en-US" sz="1200" b="0" i="0" dirty="0" err="1">
                <a:solidFill>
                  <a:srgbClr val="212121"/>
                </a:solidFill>
                <a:effectLst/>
                <a:latin typeface="+mn-lt"/>
              </a:rPr>
              <a:t>penting</a:t>
            </a:r>
            <a:r>
              <a:rPr lang="en-US" sz="1200" b="0" i="0" dirty="0">
                <a:solidFill>
                  <a:srgbClr val="212121"/>
                </a:solidFill>
                <a:effectLst/>
                <a:latin typeface="+mn-lt"/>
              </a:rPr>
              <a:t> </a:t>
            </a:r>
            <a:r>
              <a:rPr lang="en-US" sz="1200" b="0" i="0" dirty="0" err="1">
                <a:solidFill>
                  <a:srgbClr val="212121"/>
                </a:solidFill>
                <a:effectLst/>
                <a:latin typeface="+mn-lt"/>
              </a:rPr>
              <a:t>atau</a:t>
            </a:r>
            <a:r>
              <a:rPr lang="en-US" sz="1200" b="0" i="0" dirty="0">
                <a:solidFill>
                  <a:srgbClr val="212121"/>
                </a:solidFill>
                <a:effectLst/>
                <a:latin typeface="+mn-lt"/>
              </a:rPr>
              <a:t> </a:t>
            </a:r>
            <a:r>
              <a:rPr lang="en-US" sz="1200" b="0" i="0" dirty="0" err="1">
                <a:solidFill>
                  <a:srgbClr val="212121"/>
                </a:solidFill>
                <a:effectLst/>
                <a:latin typeface="+mn-lt"/>
              </a:rPr>
              <a:t>mencengangkan</a:t>
            </a:r>
            <a:r>
              <a:rPr lang="en-US" sz="1200" b="0" i="0" dirty="0">
                <a:solidFill>
                  <a:srgbClr val="212121"/>
                </a:solidFill>
                <a:effectLst/>
                <a:latin typeface="+mn-lt"/>
              </a:rPr>
              <a:t> </a:t>
            </a:r>
            <a:r>
              <a:rPr lang="en-US" sz="1200" b="0" i="0" dirty="0" err="1">
                <a:solidFill>
                  <a:srgbClr val="212121"/>
                </a:solidFill>
                <a:effectLst/>
                <a:latin typeface="+mn-lt"/>
              </a:rPr>
              <a:t>dari</a:t>
            </a:r>
            <a:r>
              <a:rPr lang="en-US" sz="1200" b="0" i="0" dirty="0">
                <a:solidFill>
                  <a:srgbClr val="212121"/>
                </a:solidFill>
                <a:effectLst/>
                <a:latin typeface="+mn-lt"/>
              </a:rPr>
              <a:t> </a:t>
            </a:r>
            <a:r>
              <a:rPr lang="en-US" sz="1200" b="0" i="0" dirty="0" err="1">
                <a:solidFill>
                  <a:srgbClr val="212121"/>
                </a:solidFill>
                <a:effectLst/>
                <a:latin typeface="+mn-lt"/>
              </a:rPr>
              <a:t>penelitian</a:t>
            </a:r>
            <a:r>
              <a:rPr lang="en-US" sz="1200" b="0" i="0" dirty="0">
                <a:solidFill>
                  <a:srgbClr val="212121"/>
                </a:solidFill>
                <a:effectLst/>
                <a:latin typeface="+mn-lt"/>
              </a:rPr>
              <a:t> </a:t>
            </a:r>
            <a:r>
              <a:rPr lang="en-US" sz="1200" b="0" i="0" dirty="0" err="1">
                <a:solidFill>
                  <a:srgbClr val="212121"/>
                </a:solidFill>
                <a:effectLst/>
                <a:latin typeface="+mn-lt"/>
              </a:rPr>
              <a:t>ini</a:t>
            </a:r>
            <a:r>
              <a:rPr lang="en-US" sz="1200" b="0" i="0" dirty="0">
                <a:solidFill>
                  <a:srgbClr val="212121"/>
                </a:solidFill>
                <a:effectLst/>
                <a:latin typeface="+mn-lt"/>
              </a:rPr>
              <a:t> yang </a:t>
            </a:r>
            <a:r>
              <a:rPr lang="en-US" sz="1200" b="0" i="0" dirty="0" err="1">
                <a:solidFill>
                  <a:srgbClr val="212121"/>
                </a:solidFill>
                <a:effectLst/>
                <a:latin typeface="+mn-lt"/>
              </a:rPr>
              <a:t>perlu</a:t>
            </a:r>
            <a:r>
              <a:rPr lang="en-US" sz="1200" b="0" i="0" dirty="0">
                <a:solidFill>
                  <a:srgbClr val="212121"/>
                </a:solidFill>
                <a:effectLst/>
                <a:latin typeface="+mn-lt"/>
              </a:rPr>
              <a:t> </a:t>
            </a:r>
            <a:r>
              <a:rPr lang="en-US" sz="1200" b="0" i="0" dirty="0" err="1">
                <a:solidFill>
                  <a:srgbClr val="212121"/>
                </a:solidFill>
                <a:effectLst/>
                <a:latin typeface="+mn-lt"/>
              </a:rPr>
              <a:t>disoroti</a:t>
            </a:r>
            <a:r>
              <a:rPr lang="en-US" sz="1200" b="0" i="0" dirty="0">
                <a:solidFill>
                  <a:srgbClr val="212121"/>
                </a:solidFill>
                <a:effectLst/>
                <a:latin typeface="+mn-lt"/>
              </a:rPr>
              <a:t>?</a:t>
            </a:r>
          </a:p>
          <a:p>
            <a:pPr algn="l"/>
            <a:r>
              <a:rPr lang="en-US" sz="1200" b="0" i="0" dirty="0">
                <a:solidFill>
                  <a:srgbClr val="212121"/>
                </a:solidFill>
                <a:effectLst/>
                <a:latin typeface="+mn-lt"/>
              </a:rPr>
              <a:t>Write down all the layout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mn-lt"/>
              </a:rPr>
              <a:t>Where</a:t>
            </a:r>
            <a:r>
              <a:rPr lang="en-US" sz="1200" b="0" i="0" dirty="0">
                <a:solidFill>
                  <a:srgbClr val="000000"/>
                </a:solidFill>
                <a:effectLst/>
                <a:latin typeface="+mn-lt"/>
              </a:rPr>
              <a:t> will the design elements be promoted/placed? CMYK/RGB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mn-lt"/>
            </a:endParaRPr>
          </a:p>
          <a:p>
            <a:pPr algn="l"/>
            <a:endParaRPr lang="en-US" sz="1200" b="0" i="0" dirty="0">
              <a:solidFill>
                <a:srgbClr val="212121"/>
              </a:solidFill>
              <a:effectLst/>
              <a:latin typeface="+mn-lt"/>
            </a:endParaRPr>
          </a:p>
          <a:p>
            <a:pPr algn="l"/>
            <a:endParaRPr lang="en-US" sz="1200" b="0" i="0" dirty="0">
              <a:solidFill>
                <a:srgbClr val="212121"/>
              </a:solidFill>
              <a:effectLst/>
              <a:latin typeface="+mn-lt"/>
            </a:endParaRPr>
          </a:p>
          <a:p>
            <a:pPr algn="l"/>
            <a:r>
              <a:rPr lang="en-US" sz="1200" b="0" i="0" dirty="0">
                <a:solidFill>
                  <a:srgbClr val="212121"/>
                </a:solidFill>
                <a:effectLst/>
                <a:latin typeface="+mn-lt"/>
              </a:rPr>
              <a:t>Ideate:</a:t>
            </a:r>
          </a:p>
          <a:p>
            <a:pPr algn="l"/>
            <a:r>
              <a:rPr lang="en-US" sz="1200" b="0" i="0" dirty="0">
                <a:solidFill>
                  <a:srgbClr val="212121"/>
                </a:solidFill>
                <a:effectLst/>
                <a:latin typeface="+mn-lt"/>
              </a:rPr>
              <a:t>Alat </a:t>
            </a:r>
            <a:r>
              <a:rPr lang="en-US" sz="1200" b="0" i="0" dirty="0" err="1">
                <a:solidFill>
                  <a:srgbClr val="212121"/>
                </a:solidFill>
                <a:effectLst/>
                <a:latin typeface="+mn-lt"/>
              </a:rPr>
              <a:t>bantu</a:t>
            </a:r>
            <a:r>
              <a:rPr lang="en-US" sz="1200" b="0" i="0" dirty="0">
                <a:solidFill>
                  <a:srgbClr val="212121"/>
                </a:solidFill>
                <a:effectLst/>
                <a:latin typeface="+mn-lt"/>
              </a:rPr>
              <a:t> visual </a:t>
            </a:r>
            <a:r>
              <a:rPr lang="en-US" sz="1200" b="0" i="0" dirty="0" err="1">
                <a:solidFill>
                  <a:srgbClr val="212121"/>
                </a:solidFill>
                <a:effectLst/>
                <a:latin typeface="+mn-lt"/>
              </a:rPr>
              <a:t>apa</a:t>
            </a:r>
            <a:r>
              <a:rPr lang="en-US" sz="1200" b="0" i="0" dirty="0">
                <a:solidFill>
                  <a:srgbClr val="212121"/>
                </a:solidFill>
                <a:effectLst/>
                <a:latin typeface="+mn-lt"/>
              </a:rPr>
              <a:t> yang </a:t>
            </a:r>
            <a:r>
              <a:rPr lang="en-US" sz="1200" b="0" i="0" dirty="0" err="1">
                <a:solidFill>
                  <a:srgbClr val="212121"/>
                </a:solidFill>
                <a:effectLst/>
                <a:latin typeface="+mn-lt"/>
              </a:rPr>
              <a:t>akan</a:t>
            </a:r>
            <a:r>
              <a:rPr lang="en-US" sz="1200" b="0" i="0" dirty="0">
                <a:solidFill>
                  <a:srgbClr val="212121"/>
                </a:solidFill>
                <a:effectLst/>
                <a:latin typeface="+mn-lt"/>
              </a:rPr>
              <a:t> </a:t>
            </a:r>
            <a:r>
              <a:rPr lang="en-US" sz="1200" b="0" i="0" dirty="0" err="1">
                <a:solidFill>
                  <a:srgbClr val="212121"/>
                </a:solidFill>
                <a:effectLst/>
                <a:latin typeface="+mn-lt"/>
              </a:rPr>
              <a:t>membantu</a:t>
            </a:r>
            <a:r>
              <a:rPr lang="en-US" sz="1200" b="0" i="0" dirty="0">
                <a:solidFill>
                  <a:srgbClr val="212121"/>
                </a:solidFill>
                <a:effectLst/>
                <a:latin typeface="+mn-lt"/>
              </a:rPr>
              <a:t> </a:t>
            </a:r>
            <a:r>
              <a:rPr lang="en-US" sz="1200" b="0" i="0" dirty="0" err="1">
                <a:solidFill>
                  <a:srgbClr val="212121"/>
                </a:solidFill>
                <a:effectLst/>
                <a:latin typeface="+mn-lt"/>
              </a:rPr>
              <a:t>menonjolkan</a:t>
            </a:r>
            <a:r>
              <a:rPr lang="en-US" sz="1200" b="0" i="0" dirty="0">
                <a:solidFill>
                  <a:srgbClr val="212121"/>
                </a:solidFill>
                <a:effectLst/>
                <a:latin typeface="+mn-lt"/>
              </a:rPr>
              <a:t> </a:t>
            </a:r>
            <a:r>
              <a:rPr lang="en-US" sz="1200" b="0" i="0" dirty="0" err="1">
                <a:solidFill>
                  <a:srgbClr val="212121"/>
                </a:solidFill>
                <a:effectLst/>
                <a:latin typeface="+mn-lt"/>
              </a:rPr>
              <a:t>pesan</a:t>
            </a:r>
            <a:r>
              <a:rPr lang="en-US" sz="1200" b="0" i="0" dirty="0">
                <a:solidFill>
                  <a:srgbClr val="212121"/>
                </a:solidFill>
                <a:effectLst/>
                <a:latin typeface="+mn-lt"/>
              </a:rPr>
              <a:t>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cara</a:t>
            </a:r>
            <a:r>
              <a:rPr lang="en-US" sz="1200" b="0" i="0" dirty="0">
                <a:solidFill>
                  <a:srgbClr val="212121"/>
                </a:solidFill>
                <a:effectLst/>
                <a:latin typeface="+mn-lt"/>
              </a:rPr>
              <a:t> </a:t>
            </a:r>
            <a:r>
              <a:rPr lang="en-US" sz="1200" b="0" i="0" dirty="0" err="1">
                <a:solidFill>
                  <a:srgbClr val="212121"/>
                </a:solidFill>
                <a:effectLst/>
                <a:latin typeface="+mn-lt"/>
              </a:rPr>
              <a:t>terbaik</a:t>
            </a:r>
            <a:r>
              <a:rPr lang="en-US" sz="1200" b="0" i="0" dirty="0">
                <a:solidFill>
                  <a:srgbClr val="212121"/>
                </a:solidFill>
                <a:effectLst/>
                <a:latin typeface="+mn-lt"/>
              </a:rPr>
              <a:t> - </a:t>
            </a:r>
            <a:r>
              <a:rPr lang="en-US" sz="1200" b="0" i="0" dirty="0" err="1">
                <a:solidFill>
                  <a:srgbClr val="212121"/>
                </a:solidFill>
                <a:effectLst/>
                <a:latin typeface="+mn-lt"/>
              </a:rPr>
              <a:t>grafik</a:t>
            </a:r>
            <a:r>
              <a:rPr lang="en-US" sz="1200" b="0" i="0" dirty="0">
                <a:solidFill>
                  <a:srgbClr val="212121"/>
                </a:solidFill>
                <a:effectLst/>
                <a:latin typeface="+mn-lt"/>
              </a:rPr>
              <a:t>, diagram </a:t>
            </a:r>
            <a:r>
              <a:rPr lang="en-US" sz="1200" b="0" i="0" dirty="0" err="1">
                <a:solidFill>
                  <a:srgbClr val="212121"/>
                </a:solidFill>
                <a:effectLst/>
                <a:latin typeface="+mn-lt"/>
              </a:rPr>
              <a:t>lingkaran</a:t>
            </a:r>
            <a:r>
              <a:rPr lang="en-US" sz="1200" b="0" i="0" dirty="0">
                <a:solidFill>
                  <a:srgbClr val="212121"/>
                </a:solidFill>
                <a:effectLst/>
                <a:latin typeface="+mn-lt"/>
              </a:rPr>
              <a:t>, </a:t>
            </a:r>
            <a:r>
              <a:rPr lang="en-US" sz="1200" b="0" i="0" dirty="0" err="1">
                <a:solidFill>
                  <a:srgbClr val="212121"/>
                </a:solidFill>
                <a:effectLst/>
                <a:latin typeface="+mn-lt"/>
              </a:rPr>
              <a:t>gambar</a:t>
            </a:r>
            <a:r>
              <a:rPr lang="en-US" sz="1200" b="0" i="0" dirty="0">
                <a:solidFill>
                  <a:srgbClr val="212121"/>
                </a:solidFill>
                <a:effectLst/>
                <a:latin typeface="+mn-lt"/>
              </a:rPr>
              <a:t>, </a:t>
            </a:r>
            <a:r>
              <a:rPr lang="en-US" sz="1200" b="0" i="0" dirty="0" err="1">
                <a:solidFill>
                  <a:srgbClr val="212121"/>
                </a:solidFill>
                <a:effectLst/>
                <a:latin typeface="+mn-lt"/>
              </a:rPr>
              <a:t>tabel</a:t>
            </a:r>
            <a:r>
              <a:rPr lang="en-US" sz="1200" b="0" i="0" dirty="0">
                <a:solidFill>
                  <a:srgbClr val="212121"/>
                </a:solidFill>
                <a:effectLst/>
                <a:latin typeface="+mn-lt"/>
              </a:rPr>
              <a:t>, </a:t>
            </a:r>
            <a:r>
              <a:rPr lang="en-US" sz="1200" b="0" i="0" dirty="0" err="1">
                <a:solidFill>
                  <a:srgbClr val="212121"/>
                </a:solidFill>
                <a:effectLst/>
                <a:latin typeface="+mn-lt"/>
              </a:rPr>
              <a:t>foto</a:t>
            </a:r>
            <a:r>
              <a:rPr lang="en-US" sz="1200" b="0" i="0" dirty="0">
                <a:solidFill>
                  <a:srgbClr val="212121"/>
                </a:solidFill>
                <a:effectLst/>
                <a:latin typeface="+mn-lt"/>
              </a:rPr>
              <a:t>?</a:t>
            </a:r>
          </a:p>
          <a:p>
            <a:pPr algn="l"/>
            <a:r>
              <a:rPr lang="en-US" sz="1200" b="0" i="0" dirty="0">
                <a:solidFill>
                  <a:srgbClr val="000000"/>
                </a:solidFill>
                <a:effectLst/>
                <a:latin typeface="+mn-lt"/>
              </a:rPr>
              <a:t>This is where the main design work comes in, with all the data and communication you have gathered from the client and their customers you should create 2 to 3 graphic designs for their consideration.</a:t>
            </a:r>
            <a:endParaRPr lang="en-US" sz="1200" b="0" i="0" dirty="0">
              <a:solidFill>
                <a:srgbClr val="212121"/>
              </a:solidFill>
              <a:effectLst/>
              <a:latin typeface="+mn-lt"/>
            </a:endParaRPr>
          </a:p>
          <a:p>
            <a:endParaRPr lang="en-US" sz="1200" dirty="0">
              <a:latin typeface="+mn-lt"/>
            </a:endParaRPr>
          </a:p>
          <a:p>
            <a:r>
              <a:rPr lang="en-US" sz="1200" dirty="0">
                <a:latin typeface="+mn-lt"/>
              </a:rPr>
              <a:t>Prototype:</a:t>
            </a:r>
          </a:p>
          <a:p>
            <a:pPr algn="l">
              <a:buFont typeface="Arial" panose="020B0604020202020204" pitchFamily="34" charset="0"/>
              <a:buChar char="•"/>
            </a:pPr>
            <a:r>
              <a:rPr lang="en-US" sz="1200" b="0" i="0" dirty="0">
                <a:solidFill>
                  <a:srgbClr val="000000"/>
                </a:solidFill>
                <a:effectLst/>
                <a:latin typeface="+mn-lt"/>
              </a:rPr>
              <a:t>What “works” in the designs presented?</a:t>
            </a:r>
          </a:p>
          <a:p>
            <a:pPr algn="l">
              <a:buFont typeface="Arial" panose="020B0604020202020204" pitchFamily="34" charset="0"/>
              <a:buChar char="•"/>
            </a:pPr>
            <a:r>
              <a:rPr lang="en-US" sz="1200" b="0" i="0" dirty="0">
                <a:solidFill>
                  <a:srgbClr val="000000"/>
                </a:solidFill>
                <a:effectLst/>
                <a:latin typeface="+mn-lt"/>
              </a:rPr>
              <a:t>Where do you see room for improvement?</a:t>
            </a:r>
          </a:p>
          <a:p>
            <a:pPr algn="l">
              <a:buFont typeface="Arial" panose="020B0604020202020204" pitchFamily="34" charset="0"/>
              <a:buChar char="•"/>
            </a:pPr>
            <a:r>
              <a:rPr lang="en-US" sz="1200" b="0" i="0" dirty="0">
                <a:solidFill>
                  <a:srgbClr val="000000"/>
                </a:solidFill>
                <a:effectLst/>
                <a:latin typeface="+mn-lt"/>
              </a:rPr>
              <a:t>How do you think your customers would respond to this new design change?</a:t>
            </a:r>
          </a:p>
          <a:p>
            <a:endParaRPr lang="en-US" sz="1200" dirty="0">
              <a:latin typeface="+mn-lt"/>
            </a:endParaRPr>
          </a:p>
          <a:p>
            <a:endParaRPr lang="en-US" sz="1200" dirty="0">
              <a:latin typeface="+mn-lt"/>
            </a:endParaRPr>
          </a:p>
          <a:p>
            <a:pPr algn="l">
              <a:buFont typeface="Arial" panose="020B0604020202020204" pitchFamily="34" charset="0"/>
              <a:buNone/>
            </a:pPr>
            <a:r>
              <a:rPr lang="en-US" sz="1200" dirty="0">
                <a:latin typeface="+mn-lt"/>
              </a:rPr>
              <a:t>Test:</a:t>
            </a:r>
            <a:br>
              <a:rPr lang="en-US" sz="1200" dirty="0">
                <a:latin typeface="+mn-lt"/>
              </a:rPr>
            </a:br>
            <a:r>
              <a:rPr lang="en-US" sz="1200" b="0" i="0" dirty="0">
                <a:solidFill>
                  <a:srgbClr val="07122B"/>
                </a:solidFill>
                <a:effectLst/>
                <a:latin typeface="+mn-lt"/>
              </a:rPr>
              <a:t>submission of all required file formats;</a:t>
            </a:r>
          </a:p>
          <a:p>
            <a:pPr algn="l">
              <a:buFont typeface="Arial" panose="020B0604020202020204" pitchFamily="34" charset="0"/>
              <a:buNone/>
            </a:pPr>
            <a:r>
              <a:rPr lang="en-US" sz="1200" b="0" i="0" dirty="0">
                <a:solidFill>
                  <a:srgbClr val="07122B"/>
                </a:solidFill>
                <a:effectLst/>
                <a:latin typeface="+mn-lt"/>
              </a:rPr>
              <a:t>copywriting &amp; spellcheck.</a:t>
            </a:r>
          </a:p>
          <a:p>
            <a:pPr algn="l">
              <a:buFont typeface="Arial" panose="020B0604020202020204" pitchFamily="34" charset="0"/>
              <a:buNone/>
            </a:pPr>
            <a:r>
              <a:rPr lang="en-US" sz="1200" b="0" i="0" dirty="0">
                <a:solidFill>
                  <a:srgbClr val="000000"/>
                </a:solidFill>
                <a:effectLst/>
                <a:latin typeface="+mn-lt"/>
              </a:rPr>
              <a:t>what changes will you make to the designs? </a:t>
            </a:r>
          </a:p>
          <a:p>
            <a:pPr algn="l">
              <a:buFont typeface="Arial" panose="020B0604020202020204" pitchFamily="34" charset="0"/>
              <a:buNone/>
            </a:pPr>
            <a:r>
              <a:rPr lang="en-US" sz="1200" b="0" i="0" dirty="0">
                <a:solidFill>
                  <a:srgbClr val="000000"/>
                </a:solidFill>
                <a:effectLst/>
                <a:latin typeface="+mn-lt"/>
              </a:rPr>
              <a:t>Which design was most well received by the client/customer?</a:t>
            </a:r>
            <a:endParaRPr lang="en-US" sz="1200" b="0" i="0" dirty="0">
              <a:solidFill>
                <a:srgbClr val="07122B"/>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solidFill>
                  <a:srgbClr val="212529"/>
                </a:solidFill>
                <a:effectLst/>
                <a:latin typeface="+mn-lt"/>
              </a:rPr>
              <a:t>Ikuti</a:t>
            </a:r>
            <a:r>
              <a:rPr lang="en-US" sz="1200" b="1" i="0" dirty="0">
                <a:solidFill>
                  <a:srgbClr val="212529"/>
                </a:solidFill>
                <a:effectLst/>
                <a:latin typeface="+mn-lt"/>
              </a:rPr>
              <a:t> </a:t>
            </a:r>
            <a:r>
              <a:rPr lang="en-US" sz="1200" b="1" i="0" dirty="0" err="1">
                <a:solidFill>
                  <a:srgbClr val="212529"/>
                </a:solidFill>
                <a:effectLst/>
                <a:latin typeface="+mn-lt"/>
              </a:rPr>
              <a:t>aturan</a:t>
            </a:r>
            <a:r>
              <a:rPr lang="en-US" sz="1200" b="1" i="0" dirty="0">
                <a:solidFill>
                  <a:srgbClr val="212529"/>
                </a:solidFill>
                <a:effectLst/>
                <a:latin typeface="+mn-lt"/>
              </a:rPr>
              <a:t> (to do list)</a:t>
            </a:r>
          </a:p>
          <a:p>
            <a:endParaRPr lang="en-US" sz="1200" dirty="0">
              <a:latin typeface="+mn-lt"/>
            </a:endParaRPr>
          </a:p>
        </p:txBody>
      </p:sp>
      <p:sp>
        <p:nvSpPr>
          <p:cNvPr id="4" name="Slide Number Placeholder 3"/>
          <p:cNvSpPr>
            <a:spLocks noGrp="1"/>
          </p:cNvSpPr>
          <p:nvPr>
            <p:ph type="sldNum" sz="quarter" idx="5"/>
          </p:nvPr>
        </p:nvSpPr>
        <p:spPr/>
        <p:txBody>
          <a:bodyPr/>
          <a:lstStyle/>
          <a:p>
            <a:fld id="{56B76697-2C5D-4D34-9F22-1525C069698A}" type="slidenum">
              <a:rPr lang="en-US" smtClean="0"/>
              <a:t>33</a:t>
            </a:fld>
            <a:endParaRPr lang="en-US"/>
          </a:p>
        </p:txBody>
      </p:sp>
    </p:spTree>
    <p:extLst>
      <p:ext uri="{BB962C8B-B14F-4D97-AF65-F5344CB8AC3E}">
        <p14:creationId xmlns:p14="http://schemas.microsoft.com/office/powerpoint/2010/main" val="2153706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spending</a:t>
            </a:r>
          </a:p>
        </p:txBody>
      </p:sp>
      <p:sp>
        <p:nvSpPr>
          <p:cNvPr id="4" name="Slide Number Placeholder 3"/>
          <p:cNvSpPr>
            <a:spLocks noGrp="1"/>
          </p:cNvSpPr>
          <p:nvPr>
            <p:ph type="sldNum" sz="quarter" idx="5"/>
          </p:nvPr>
        </p:nvSpPr>
        <p:spPr/>
        <p:txBody>
          <a:bodyPr/>
          <a:lstStyle/>
          <a:p>
            <a:fld id="{56B76697-2C5D-4D34-9F22-1525C069698A}" type="slidenum">
              <a:rPr lang="en-US" smtClean="0"/>
              <a:t>4</a:t>
            </a:fld>
            <a:endParaRPr lang="en-US"/>
          </a:p>
        </p:txBody>
      </p:sp>
    </p:spTree>
    <p:extLst>
      <p:ext uri="{BB962C8B-B14F-4D97-AF65-F5344CB8AC3E}">
        <p14:creationId xmlns:p14="http://schemas.microsoft.com/office/powerpoint/2010/main" val="4027756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76697-2C5D-4D34-9F22-1525C069698A}" type="slidenum">
              <a:rPr lang="en-US" smtClean="0"/>
              <a:t>34</a:t>
            </a:fld>
            <a:endParaRPr lang="en-US"/>
          </a:p>
        </p:txBody>
      </p:sp>
    </p:spTree>
    <p:extLst>
      <p:ext uri="{BB962C8B-B14F-4D97-AF65-F5344CB8AC3E}">
        <p14:creationId xmlns:p14="http://schemas.microsoft.com/office/powerpoint/2010/main" val="36195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Warna</a:t>
            </a:r>
            <a:r>
              <a:rPr lang="en-US" dirty="0"/>
              <a:t>, </a:t>
            </a:r>
            <a:r>
              <a:rPr lang="en-US" dirty="0" err="1"/>
              <a:t>Ukuran</a:t>
            </a:r>
            <a:r>
              <a:rPr lang="en-US" dirty="0"/>
              <a:t>, Shape (box)</a:t>
            </a:r>
          </a:p>
        </p:txBody>
      </p:sp>
      <p:sp>
        <p:nvSpPr>
          <p:cNvPr id="4" name="Slide Number Placeholder 3"/>
          <p:cNvSpPr>
            <a:spLocks noGrp="1"/>
          </p:cNvSpPr>
          <p:nvPr>
            <p:ph type="sldNum" sz="quarter" idx="5"/>
          </p:nvPr>
        </p:nvSpPr>
        <p:spPr/>
        <p:txBody>
          <a:bodyPr/>
          <a:lstStyle/>
          <a:p>
            <a:fld id="{56B76697-2C5D-4D34-9F22-1525C069698A}" type="slidenum">
              <a:rPr lang="en-US" smtClean="0"/>
              <a:t>16</a:t>
            </a:fld>
            <a:endParaRPr lang="en-US"/>
          </a:p>
        </p:txBody>
      </p:sp>
    </p:spTree>
    <p:extLst>
      <p:ext uri="{BB962C8B-B14F-4D97-AF65-F5344CB8AC3E}">
        <p14:creationId xmlns:p14="http://schemas.microsoft.com/office/powerpoint/2010/main" val="361442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of Color -&gt; Data Visualization</a:t>
            </a:r>
          </a:p>
        </p:txBody>
      </p:sp>
      <p:sp>
        <p:nvSpPr>
          <p:cNvPr id="4" name="Slide Number Placeholder 3"/>
          <p:cNvSpPr>
            <a:spLocks noGrp="1"/>
          </p:cNvSpPr>
          <p:nvPr>
            <p:ph type="sldNum" sz="quarter" idx="5"/>
          </p:nvPr>
        </p:nvSpPr>
        <p:spPr/>
        <p:txBody>
          <a:bodyPr/>
          <a:lstStyle/>
          <a:p>
            <a:fld id="{56B76697-2C5D-4D34-9F22-1525C069698A}" type="slidenum">
              <a:rPr lang="en-US" smtClean="0"/>
              <a:t>17</a:t>
            </a:fld>
            <a:endParaRPr lang="en-US"/>
          </a:p>
        </p:txBody>
      </p:sp>
    </p:spTree>
    <p:extLst>
      <p:ext uri="{BB962C8B-B14F-4D97-AF65-F5344CB8AC3E}">
        <p14:creationId xmlns:p14="http://schemas.microsoft.com/office/powerpoint/2010/main" val="166094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of Color -&gt; Data Visualization</a:t>
            </a:r>
          </a:p>
        </p:txBody>
      </p:sp>
      <p:sp>
        <p:nvSpPr>
          <p:cNvPr id="4" name="Slide Number Placeholder 3"/>
          <p:cNvSpPr>
            <a:spLocks noGrp="1"/>
          </p:cNvSpPr>
          <p:nvPr>
            <p:ph type="sldNum" sz="quarter" idx="5"/>
          </p:nvPr>
        </p:nvSpPr>
        <p:spPr/>
        <p:txBody>
          <a:bodyPr/>
          <a:lstStyle/>
          <a:p>
            <a:fld id="{56B76697-2C5D-4D34-9F22-1525C069698A}" type="slidenum">
              <a:rPr lang="en-US" smtClean="0"/>
              <a:t>18</a:t>
            </a:fld>
            <a:endParaRPr lang="en-US"/>
          </a:p>
        </p:txBody>
      </p:sp>
    </p:spTree>
    <p:extLst>
      <p:ext uri="{BB962C8B-B14F-4D97-AF65-F5344CB8AC3E}">
        <p14:creationId xmlns:p14="http://schemas.microsoft.com/office/powerpoint/2010/main" val="11691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Warna</a:t>
            </a:r>
            <a:r>
              <a:rPr lang="en-US" dirty="0"/>
              <a:t>, </a:t>
            </a:r>
            <a:r>
              <a:rPr lang="en-US" dirty="0" err="1"/>
              <a:t>Ukuran</a:t>
            </a:r>
            <a:r>
              <a:rPr lang="en-US" dirty="0"/>
              <a:t>, Shape (box)</a:t>
            </a:r>
          </a:p>
        </p:txBody>
      </p:sp>
      <p:sp>
        <p:nvSpPr>
          <p:cNvPr id="4" name="Slide Number Placeholder 3"/>
          <p:cNvSpPr>
            <a:spLocks noGrp="1"/>
          </p:cNvSpPr>
          <p:nvPr>
            <p:ph type="sldNum" sz="quarter" idx="5"/>
          </p:nvPr>
        </p:nvSpPr>
        <p:spPr/>
        <p:txBody>
          <a:bodyPr/>
          <a:lstStyle/>
          <a:p>
            <a:fld id="{56B76697-2C5D-4D34-9F22-1525C069698A}" type="slidenum">
              <a:rPr lang="en-US" smtClean="0"/>
              <a:t>19</a:t>
            </a:fld>
            <a:endParaRPr lang="en-US"/>
          </a:p>
        </p:txBody>
      </p:sp>
    </p:spTree>
    <p:extLst>
      <p:ext uri="{BB962C8B-B14F-4D97-AF65-F5344CB8AC3E}">
        <p14:creationId xmlns:p14="http://schemas.microsoft.com/office/powerpoint/2010/main" val="82610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freight-sans-pro"/>
              </a:rPr>
              <a:t>In this infographic </a:t>
            </a:r>
            <a:r>
              <a:rPr lang="en-US" b="1" i="0" dirty="0">
                <a:solidFill>
                  <a:srgbClr val="000000"/>
                </a:solidFill>
                <a:effectLst/>
                <a:latin typeface="freight-sans-pro"/>
              </a:rPr>
              <a:t>movement </a:t>
            </a:r>
            <a:r>
              <a:rPr lang="en-US" b="0" i="0" dirty="0">
                <a:solidFill>
                  <a:srgbClr val="000000"/>
                </a:solidFill>
                <a:effectLst/>
                <a:latin typeface="freight-sans-pro"/>
              </a:rPr>
              <a:t>is found in the directional cues that guide your eye around the image. The dotted lines and arrows serve to direct the viewer through the process of how mercury makes its way from volcanoes, coal plants, and mines into and up the food chain. The graphic ends with advice for safe consumption of different kinds of seafood based on the mercury levels they contain.</a:t>
            </a:r>
            <a:endParaRPr lang="en-US" dirty="0"/>
          </a:p>
        </p:txBody>
      </p:sp>
      <p:sp>
        <p:nvSpPr>
          <p:cNvPr id="4" name="Slide Number Placeholder 3"/>
          <p:cNvSpPr>
            <a:spLocks noGrp="1"/>
          </p:cNvSpPr>
          <p:nvPr>
            <p:ph type="sldNum" sz="quarter" idx="5"/>
          </p:nvPr>
        </p:nvSpPr>
        <p:spPr/>
        <p:txBody>
          <a:bodyPr/>
          <a:lstStyle/>
          <a:p>
            <a:fld id="{56B76697-2C5D-4D34-9F22-1525C069698A}" type="slidenum">
              <a:rPr lang="en-US" smtClean="0"/>
              <a:t>20</a:t>
            </a:fld>
            <a:endParaRPr lang="en-US"/>
          </a:p>
        </p:txBody>
      </p:sp>
    </p:spTree>
    <p:extLst>
      <p:ext uri="{BB962C8B-B14F-4D97-AF65-F5344CB8AC3E}">
        <p14:creationId xmlns:p14="http://schemas.microsoft.com/office/powerpoint/2010/main" val="4214178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of Color -&gt; Data Visualization</a:t>
            </a:r>
          </a:p>
        </p:txBody>
      </p:sp>
      <p:sp>
        <p:nvSpPr>
          <p:cNvPr id="4" name="Slide Number Placeholder 3"/>
          <p:cNvSpPr>
            <a:spLocks noGrp="1"/>
          </p:cNvSpPr>
          <p:nvPr>
            <p:ph type="sldNum" sz="quarter" idx="5"/>
          </p:nvPr>
        </p:nvSpPr>
        <p:spPr/>
        <p:txBody>
          <a:bodyPr/>
          <a:lstStyle/>
          <a:p>
            <a:fld id="{56B76697-2C5D-4D34-9F22-1525C069698A}" type="slidenum">
              <a:rPr lang="en-US" smtClean="0"/>
              <a:t>21</a:t>
            </a:fld>
            <a:endParaRPr lang="en-US"/>
          </a:p>
        </p:txBody>
      </p:sp>
    </p:spTree>
    <p:extLst>
      <p:ext uri="{BB962C8B-B14F-4D97-AF65-F5344CB8AC3E}">
        <p14:creationId xmlns:p14="http://schemas.microsoft.com/office/powerpoint/2010/main" val="388827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76697-2C5D-4D34-9F22-1525C069698A}" type="slidenum">
              <a:rPr lang="en-US" smtClean="0"/>
              <a:t>22</a:t>
            </a:fld>
            <a:endParaRPr lang="en-US"/>
          </a:p>
        </p:txBody>
      </p:sp>
    </p:spTree>
    <p:extLst>
      <p:ext uri="{BB962C8B-B14F-4D97-AF65-F5344CB8AC3E}">
        <p14:creationId xmlns:p14="http://schemas.microsoft.com/office/powerpoint/2010/main" val="261478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0790" y="0"/>
            <a:ext cx="212090" cy="5143500"/>
            <a:chOff x="0" y="0"/>
            <a:chExt cx="55859" cy="1354667"/>
          </a:xfrm>
        </p:grpSpPr>
        <p:sp>
          <p:nvSpPr>
            <p:cNvPr id="3" name="Freeform 3"/>
            <p:cNvSpPr/>
            <p:nvPr/>
          </p:nvSpPr>
          <p:spPr>
            <a:xfrm>
              <a:off x="0" y="0"/>
              <a:ext cx="55859" cy="1354667"/>
            </a:xfrm>
            <a:custGeom>
              <a:avLst/>
              <a:gdLst/>
              <a:ahLst/>
              <a:cxnLst/>
              <a:rect l="l" t="t" r="r" b="b"/>
              <a:pathLst>
                <a:path w="55859" h="1354667">
                  <a:moveTo>
                    <a:pt x="0" y="0"/>
                  </a:moveTo>
                  <a:lnTo>
                    <a:pt x="55859" y="0"/>
                  </a:lnTo>
                  <a:lnTo>
                    <a:pt x="55859" y="1354667"/>
                  </a:lnTo>
                  <a:lnTo>
                    <a:pt x="0" y="1354667"/>
                  </a:lnTo>
                  <a:close/>
                </a:path>
              </a:pathLst>
            </a:custGeom>
            <a:solidFill>
              <a:srgbClr val="F9B314"/>
            </a:solidFill>
          </p:spPr>
        </p:sp>
        <p:sp>
          <p:nvSpPr>
            <p:cNvPr id="4" name="TextBox 4"/>
            <p:cNvSpPr txBox="1"/>
            <p:nvPr/>
          </p:nvSpPr>
          <p:spPr>
            <a:xfrm>
              <a:off x="0" y="-38100"/>
              <a:ext cx="55859" cy="13927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29775" y="4088040"/>
            <a:ext cx="9288593" cy="1360170"/>
          </a:xfrm>
          <a:prstGeom prst="rect">
            <a:avLst/>
          </a:prstGeom>
        </p:spPr>
        <p:txBody>
          <a:bodyPr lIns="0" tIns="0" rIns="0" bIns="0" rtlCol="0" anchor="t">
            <a:spAutoFit/>
          </a:bodyPr>
          <a:lstStyle/>
          <a:p>
            <a:pPr>
              <a:lnSpc>
                <a:spcPts val="10560"/>
              </a:lnSpc>
            </a:pPr>
            <a:r>
              <a:rPr lang="en-US" sz="9600" dirty="0">
                <a:solidFill>
                  <a:srgbClr val="1211CA"/>
                </a:solidFill>
                <a:latin typeface="Montserrat Ultra-Bold" panose="020B0604020202020204" charset="0"/>
              </a:rPr>
              <a:t>KATEGORI</a:t>
            </a:r>
          </a:p>
        </p:txBody>
      </p:sp>
      <p:sp>
        <p:nvSpPr>
          <p:cNvPr id="6" name="TextBox 6"/>
          <p:cNvSpPr txBox="1"/>
          <p:nvPr/>
        </p:nvSpPr>
        <p:spPr>
          <a:xfrm>
            <a:off x="2829775" y="5238750"/>
            <a:ext cx="9288593" cy="1360170"/>
          </a:xfrm>
          <a:prstGeom prst="rect">
            <a:avLst/>
          </a:prstGeom>
        </p:spPr>
        <p:txBody>
          <a:bodyPr lIns="0" tIns="0" rIns="0" bIns="0" rtlCol="0" anchor="t">
            <a:spAutoFit/>
          </a:bodyPr>
          <a:lstStyle/>
          <a:p>
            <a:pPr>
              <a:lnSpc>
                <a:spcPts val="10560"/>
              </a:lnSpc>
            </a:pPr>
            <a:r>
              <a:rPr lang="en-US" sz="9600" dirty="0">
                <a:solidFill>
                  <a:srgbClr val="F9B314"/>
                </a:solidFill>
                <a:latin typeface="Montserrat Ultra-Bold"/>
              </a:rPr>
              <a:t>POSTER</a:t>
            </a:r>
          </a:p>
        </p:txBody>
      </p:sp>
      <p:sp>
        <p:nvSpPr>
          <p:cNvPr id="8" name="TextBox 8"/>
          <p:cNvSpPr txBox="1"/>
          <p:nvPr/>
        </p:nvSpPr>
        <p:spPr>
          <a:xfrm>
            <a:off x="2829775" y="7008131"/>
            <a:ext cx="9288593" cy="444737"/>
          </a:xfrm>
          <a:prstGeom prst="rect">
            <a:avLst/>
          </a:prstGeom>
        </p:spPr>
        <p:txBody>
          <a:bodyPr lIns="0" tIns="0" rIns="0" bIns="0" rtlCol="0" anchor="t">
            <a:spAutoFit/>
          </a:bodyPr>
          <a:lstStyle/>
          <a:p>
            <a:pPr>
              <a:lnSpc>
                <a:spcPts val="3920"/>
              </a:lnSpc>
            </a:pPr>
            <a:r>
              <a:rPr lang="en-US" sz="2800" spc="963" dirty="0">
                <a:solidFill>
                  <a:srgbClr val="101010"/>
                </a:solidFill>
                <a:latin typeface="Montserrat Classic"/>
              </a:rPr>
              <a:t>PILMAPRES 2024</a:t>
            </a:r>
          </a:p>
        </p:txBody>
      </p:sp>
      <p:sp>
        <p:nvSpPr>
          <p:cNvPr id="9" name="TextBox 9"/>
          <p:cNvSpPr txBox="1"/>
          <p:nvPr/>
        </p:nvSpPr>
        <p:spPr>
          <a:xfrm>
            <a:off x="14997446" y="8636800"/>
            <a:ext cx="2261854" cy="481330"/>
          </a:xfrm>
          <a:prstGeom prst="rect">
            <a:avLst/>
          </a:prstGeom>
        </p:spPr>
        <p:txBody>
          <a:bodyPr lIns="0" tIns="0" rIns="0" bIns="0" rtlCol="0" anchor="t">
            <a:spAutoFit/>
          </a:bodyPr>
          <a:lstStyle/>
          <a:p>
            <a:pPr algn="r">
              <a:lnSpc>
                <a:spcPts val="3920"/>
              </a:lnSpc>
            </a:pPr>
            <a:r>
              <a:rPr lang="en-US" sz="2800">
                <a:solidFill>
                  <a:srgbClr val="101010"/>
                </a:solidFill>
                <a:latin typeface="Montserrat Classic"/>
              </a:rPr>
              <a:t>Start Slide</a:t>
            </a:r>
          </a:p>
        </p:txBody>
      </p:sp>
      <p:grpSp>
        <p:nvGrpSpPr>
          <p:cNvPr id="10" name="Group 10"/>
          <p:cNvGrpSpPr/>
          <p:nvPr/>
        </p:nvGrpSpPr>
        <p:grpSpPr>
          <a:xfrm>
            <a:off x="14500955" y="2448814"/>
            <a:ext cx="2758345" cy="245871"/>
            <a:chOff x="0" y="0"/>
            <a:chExt cx="726478" cy="64756"/>
          </a:xfrm>
        </p:grpSpPr>
        <p:sp>
          <p:nvSpPr>
            <p:cNvPr id="11" name="Freeform 11"/>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sp>
        <p:sp>
          <p:nvSpPr>
            <p:cNvPr id="12" name="TextBox 12"/>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3769329" y="952500"/>
            <a:ext cx="3489971" cy="1211678"/>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Klinik Mawapres</a:t>
            </a:r>
            <a:endParaRPr lang="en-US" sz="3600" dirty="0">
              <a:solidFill>
                <a:srgbClr val="101010"/>
              </a:solidFill>
              <a:latin typeface="Montserrat Classic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1-PKMKC-4-ULFHATUN-WIDIASTUTI-Universitas-Negeri-Jakarta">
            <a:extLst>
              <a:ext uri="{FF2B5EF4-FFF2-40B4-BE49-F238E27FC236}">
                <a16:creationId xmlns:a16="http://schemas.microsoft.com/office/drawing/2014/main" id="{C6F3C469-F8D1-13AA-8738-DCBCB4058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773" y="482600"/>
            <a:ext cx="6991350" cy="932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92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45D88BF5-5AEB-259F-CA8C-1589F695025C}"/>
              </a:ext>
            </a:extLst>
          </p:cNvPr>
          <p:cNvSpPr txBox="1"/>
          <p:nvPr/>
        </p:nvSpPr>
        <p:spPr>
          <a:xfrm>
            <a:off x="3244049" y="4497169"/>
            <a:ext cx="11799902" cy="1292662"/>
          </a:xfrm>
          <a:prstGeom prst="rect">
            <a:avLst/>
          </a:prstGeom>
        </p:spPr>
        <p:txBody>
          <a:bodyPr wrap="square" lIns="0" tIns="0" rIns="0" bIns="0" rtlCol="0" anchor="t">
            <a:spAutoFit/>
          </a:bodyPr>
          <a:lstStyle/>
          <a:p>
            <a:pPr algn="ctr"/>
            <a:r>
              <a:rPr lang="en-US" sz="4200" dirty="0">
                <a:solidFill>
                  <a:srgbClr val="1211CA"/>
                </a:solidFill>
                <a:latin typeface="Montserrat Heavy"/>
              </a:rPr>
              <a:t>https://www.nafiriz.com/2021/06/99-contoh-poster-pkm-kc.html</a:t>
            </a:r>
          </a:p>
        </p:txBody>
      </p:sp>
    </p:spTree>
    <p:extLst>
      <p:ext uri="{BB962C8B-B14F-4D97-AF65-F5344CB8AC3E}">
        <p14:creationId xmlns:p14="http://schemas.microsoft.com/office/powerpoint/2010/main" val="355092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6A408F7-1D4C-2DCF-6476-5E665EDE36B7}"/>
              </a:ext>
            </a:extLst>
          </p:cNvPr>
          <p:cNvGrpSpPr/>
          <p:nvPr/>
        </p:nvGrpSpPr>
        <p:grpSpPr>
          <a:xfrm>
            <a:off x="5919525" y="4287555"/>
            <a:ext cx="6448950" cy="1711891"/>
            <a:chOff x="5919525" y="4540258"/>
            <a:chExt cx="6448950" cy="1711891"/>
          </a:xfrm>
        </p:grpSpPr>
        <p:sp>
          <p:nvSpPr>
            <p:cNvPr id="18" name="TextBox 18"/>
            <p:cNvSpPr txBox="1"/>
            <p:nvPr/>
          </p:nvSpPr>
          <p:spPr>
            <a:xfrm>
              <a:off x="5919525" y="4540258"/>
              <a:ext cx="6448950" cy="603242"/>
            </a:xfrm>
            <a:prstGeom prst="rect">
              <a:avLst/>
            </a:prstGeom>
          </p:spPr>
          <p:txBody>
            <a:bodyPr lIns="0" tIns="0" rIns="0" bIns="0" rtlCol="0" anchor="t">
              <a:spAutoFit/>
            </a:bodyPr>
            <a:lstStyle/>
            <a:p>
              <a:pPr algn="ctr">
                <a:lnSpc>
                  <a:spcPts val="3947"/>
                </a:lnSpc>
              </a:pPr>
              <a:r>
                <a:rPr lang="en-US" sz="7200" dirty="0">
                  <a:solidFill>
                    <a:srgbClr val="1211CA"/>
                  </a:solidFill>
                  <a:latin typeface="Montserrat Heavy"/>
                </a:rPr>
                <a:t>Principles of</a:t>
              </a:r>
            </a:p>
          </p:txBody>
        </p:sp>
        <p:sp>
          <p:nvSpPr>
            <p:cNvPr id="19" name="TextBox 19"/>
            <p:cNvSpPr txBox="1"/>
            <p:nvPr/>
          </p:nvSpPr>
          <p:spPr>
            <a:xfrm>
              <a:off x="5919525" y="5648907"/>
              <a:ext cx="6448950" cy="603242"/>
            </a:xfrm>
            <a:prstGeom prst="rect">
              <a:avLst/>
            </a:prstGeom>
          </p:spPr>
          <p:txBody>
            <a:bodyPr lIns="0" tIns="0" rIns="0" bIns="0" rtlCol="0" anchor="t">
              <a:spAutoFit/>
            </a:bodyPr>
            <a:lstStyle/>
            <a:p>
              <a:pPr algn="ctr">
                <a:lnSpc>
                  <a:spcPts val="3947"/>
                </a:lnSpc>
              </a:pPr>
              <a:r>
                <a:rPr lang="en-US" sz="7200" dirty="0">
                  <a:solidFill>
                    <a:srgbClr val="F9B314"/>
                  </a:solidFill>
                  <a:latin typeface="Montserrat Heavy"/>
                </a:rPr>
                <a:t>Designs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2094977"/>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Hierarchy</a:t>
            </a:r>
            <a:endParaRPr lang="en-US" sz="3200" dirty="0">
              <a:solidFill>
                <a:srgbClr val="1211CA"/>
              </a:solidFill>
              <a:latin typeface="Montserrat Heavy"/>
            </a:endParaRPr>
          </a:p>
        </p:txBody>
      </p:sp>
      <p:sp>
        <p:nvSpPr>
          <p:cNvPr id="8" name="TextBox 8"/>
          <p:cNvSpPr txBox="1"/>
          <p:nvPr/>
        </p:nvSpPr>
        <p:spPr>
          <a:xfrm>
            <a:off x="1028700" y="3107569"/>
            <a:ext cx="5829298" cy="2137188"/>
          </a:xfrm>
          <a:prstGeom prst="rect">
            <a:avLst/>
          </a:prstGeom>
        </p:spPr>
        <p:txBody>
          <a:bodyPr wrap="square" lIns="0" tIns="0" rIns="0" bIns="0" rtlCol="0" anchor="t">
            <a:spAutoFit/>
          </a:bodyPr>
          <a:lstStyle/>
          <a:p>
            <a:pPr>
              <a:lnSpc>
                <a:spcPct val="150000"/>
              </a:lnSpc>
            </a:pPr>
            <a:r>
              <a:rPr lang="en-US" sz="2400" dirty="0" err="1">
                <a:solidFill>
                  <a:srgbClr val="2D262A"/>
                </a:solidFill>
                <a:latin typeface="Montserrat Classic"/>
              </a:rPr>
              <a:t>Perlu</a:t>
            </a:r>
            <a:r>
              <a:rPr lang="en-US" sz="2400" dirty="0">
                <a:solidFill>
                  <a:srgbClr val="2D262A"/>
                </a:solidFill>
                <a:latin typeface="Montserrat Classic"/>
              </a:rPr>
              <a:t> </a:t>
            </a:r>
            <a:r>
              <a:rPr lang="en-US" sz="2400" dirty="0" err="1">
                <a:solidFill>
                  <a:srgbClr val="2D262A"/>
                </a:solidFill>
                <a:latin typeface="Montserrat Classic"/>
              </a:rPr>
              <a:t>menggunakan</a:t>
            </a:r>
            <a:r>
              <a:rPr lang="en-US" sz="2400" dirty="0">
                <a:solidFill>
                  <a:srgbClr val="2D262A"/>
                </a:solidFill>
                <a:latin typeface="Montserrat Classic"/>
              </a:rPr>
              <a:t> </a:t>
            </a:r>
            <a:r>
              <a:rPr lang="en-US" sz="2400" dirty="0" err="1">
                <a:solidFill>
                  <a:srgbClr val="2D262A"/>
                </a:solidFill>
                <a:latin typeface="Montserrat Classic"/>
              </a:rPr>
              <a:t>bahasa</a:t>
            </a:r>
            <a:r>
              <a:rPr lang="en-US" sz="2400" dirty="0">
                <a:solidFill>
                  <a:srgbClr val="2D262A"/>
                </a:solidFill>
                <a:latin typeface="Montserrat Classic"/>
              </a:rPr>
              <a:t> visual </a:t>
            </a:r>
            <a:r>
              <a:rPr lang="en-US" sz="2400" dirty="0" err="1">
                <a:solidFill>
                  <a:srgbClr val="2D262A"/>
                </a:solidFill>
                <a:latin typeface="Montserrat Classic"/>
              </a:rPr>
              <a:t>untuk</a:t>
            </a:r>
            <a:r>
              <a:rPr lang="en-US" sz="2400" dirty="0">
                <a:solidFill>
                  <a:srgbClr val="2D262A"/>
                </a:solidFill>
                <a:latin typeface="Montserrat Classic"/>
              </a:rPr>
              <a:t> </a:t>
            </a:r>
            <a:r>
              <a:rPr lang="en-US" sz="2400" dirty="0" err="1">
                <a:solidFill>
                  <a:srgbClr val="2D262A"/>
                </a:solidFill>
                <a:latin typeface="Montserrat Classic"/>
              </a:rPr>
              <a:t>memberi</a:t>
            </a:r>
            <a:r>
              <a:rPr lang="en-US" sz="2400" dirty="0">
                <a:solidFill>
                  <a:srgbClr val="2D262A"/>
                </a:solidFill>
                <a:latin typeface="Montserrat Classic"/>
              </a:rPr>
              <a:t> </a:t>
            </a:r>
            <a:r>
              <a:rPr lang="en-US" sz="2400" dirty="0" err="1">
                <a:solidFill>
                  <a:srgbClr val="2D262A"/>
                </a:solidFill>
                <a:latin typeface="Montserrat Classic"/>
              </a:rPr>
              <a:t>tahu</a:t>
            </a:r>
            <a:r>
              <a:rPr lang="en-US" sz="2400" dirty="0">
                <a:solidFill>
                  <a:srgbClr val="2D262A"/>
                </a:solidFill>
                <a:latin typeface="Montserrat Classic"/>
              </a:rPr>
              <a:t> orang </a:t>
            </a:r>
            <a:r>
              <a:rPr lang="en-US" sz="2400" dirty="0" err="1">
                <a:solidFill>
                  <a:srgbClr val="2D262A"/>
                </a:solidFill>
                <a:latin typeface="Montserrat Classic"/>
              </a:rPr>
              <a:t>apa</a:t>
            </a:r>
            <a:r>
              <a:rPr lang="en-US" sz="2400" dirty="0">
                <a:solidFill>
                  <a:srgbClr val="2D262A"/>
                </a:solidFill>
                <a:latin typeface="Montserrat Classic"/>
              </a:rPr>
              <a:t> yang </a:t>
            </a:r>
            <a:r>
              <a:rPr lang="en-US" sz="2400" dirty="0" err="1">
                <a:solidFill>
                  <a:srgbClr val="2D262A"/>
                </a:solidFill>
                <a:latin typeface="Montserrat Classic"/>
              </a:rPr>
              <a:t>menjadi</a:t>
            </a:r>
            <a:r>
              <a:rPr lang="en-US" sz="2400" dirty="0">
                <a:solidFill>
                  <a:srgbClr val="2D262A"/>
                </a:solidFill>
                <a:latin typeface="Montserrat Classic"/>
              </a:rPr>
              <a:t> </a:t>
            </a:r>
            <a:r>
              <a:rPr lang="en-US" sz="2400" b="1" dirty="0" err="1">
                <a:solidFill>
                  <a:srgbClr val="2D262A"/>
                </a:solidFill>
                <a:latin typeface="Montserrat Classic"/>
              </a:rPr>
              <a:t>pusat</a:t>
            </a:r>
            <a:r>
              <a:rPr lang="en-US" sz="2400" b="1" dirty="0">
                <a:solidFill>
                  <a:srgbClr val="2D262A"/>
                </a:solidFill>
                <a:latin typeface="Montserrat Classic"/>
              </a:rPr>
              <a:t> </a:t>
            </a:r>
            <a:r>
              <a:rPr lang="en-US" sz="2400" b="1" dirty="0" err="1">
                <a:solidFill>
                  <a:srgbClr val="2D262A"/>
                </a:solidFill>
                <a:latin typeface="Montserrat Classic"/>
              </a:rPr>
              <a:t>perhatian</a:t>
            </a:r>
            <a:r>
              <a:rPr lang="en-US" sz="2400" b="1" dirty="0">
                <a:solidFill>
                  <a:srgbClr val="2D262A"/>
                </a:solidFill>
                <a:latin typeface="Montserrat Classic"/>
              </a:rPr>
              <a:t> </a:t>
            </a:r>
            <a:r>
              <a:rPr lang="en-US" sz="2400" dirty="0" err="1">
                <a:solidFill>
                  <a:srgbClr val="2D262A"/>
                </a:solidFill>
                <a:latin typeface="Montserrat Classic"/>
              </a:rPr>
              <a:t>pertama</a:t>
            </a:r>
            <a:r>
              <a:rPr lang="en-US" sz="2400" dirty="0">
                <a:solidFill>
                  <a:srgbClr val="2D262A"/>
                </a:solidFill>
                <a:latin typeface="Montserrat Classic"/>
              </a:rPr>
              <a:t>, </a:t>
            </a:r>
            <a:r>
              <a:rPr lang="en-US" sz="2400" dirty="0" err="1">
                <a:solidFill>
                  <a:srgbClr val="2D262A"/>
                </a:solidFill>
                <a:latin typeface="Montserrat Classic"/>
              </a:rPr>
              <a:t>kedua</a:t>
            </a:r>
            <a:r>
              <a:rPr lang="en-US" sz="2400" dirty="0">
                <a:solidFill>
                  <a:srgbClr val="2D262A"/>
                </a:solidFill>
                <a:latin typeface="Montserrat Classic"/>
              </a:rPr>
              <a:t>, </a:t>
            </a:r>
            <a:r>
              <a:rPr lang="en-US" sz="2400" dirty="0" err="1">
                <a:solidFill>
                  <a:srgbClr val="2D262A"/>
                </a:solidFill>
                <a:latin typeface="Montserrat Classic"/>
              </a:rPr>
              <a:t>ketiga</a:t>
            </a:r>
            <a:r>
              <a:rPr lang="en-US" sz="2400" dirty="0">
                <a:solidFill>
                  <a:srgbClr val="2D262A"/>
                </a:solidFill>
                <a:latin typeface="Montserrat Classic"/>
              </a:rPr>
              <a:t>, </a:t>
            </a:r>
            <a:r>
              <a:rPr lang="en-US" sz="2400" dirty="0" err="1">
                <a:solidFill>
                  <a:srgbClr val="2D262A"/>
                </a:solidFill>
                <a:latin typeface="Montserrat Classic"/>
              </a:rPr>
              <a:t>dll</a:t>
            </a:r>
            <a:r>
              <a:rPr lang="en-US" sz="2400" dirty="0">
                <a:solidFill>
                  <a:srgbClr val="2D262A"/>
                </a:solidFill>
                <a:latin typeface="Montserrat Classic"/>
              </a:rPr>
              <a:t>.</a:t>
            </a:r>
          </a:p>
        </p:txBody>
      </p:sp>
      <p:sp>
        <p:nvSpPr>
          <p:cNvPr id="26" name="TextBox 11">
            <a:extLst>
              <a:ext uri="{FF2B5EF4-FFF2-40B4-BE49-F238E27FC236}">
                <a16:creationId xmlns:a16="http://schemas.microsoft.com/office/drawing/2014/main" id="{743597EE-D565-CDA7-70B3-CF351B63C13D}"/>
              </a:ext>
            </a:extLst>
          </p:cNvPr>
          <p:cNvSpPr txBox="1"/>
          <p:nvPr/>
        </p:nvSpPr>
        <p:spPr>
          <a:xfrm>
            <a:off x="1447800" y="5422035"/>
            <a:ext cx="3244989" cy="2769989"/>
          </a:xfrm>
          <a:prstGeom prst="rect">
            <a:avLst/>
          </a:prstGeom>
        </p:spPr>
        <p:txBody>
          <a:bodyPr wrap="square" lIns="0" tIns="0" rIns="0" bIns="0" rtlCol="0" anchor="t">
            <a:spAutoFit/>
          </a:bodyPr>
          <a:lstStyle/>
          <a:p>
            <a:pPr marL="457200" indent="-457200">
              <a:lnSpc>
                <a:spcPct val="150000"/>
              </a:lnSpc>
              <a:buAutoNum type="arabicPeriod"/>
            </a:pPr>
            <a:r>
              <a:rPr lang="en-US" sz="2400" dirty="0">
                <a:solidFill>
                  <a:srgbClr val="2D262A"/>
                </a:solidFill>
                <a:latin typeface="Montserrat Classic Bold"/>
              </a:rPr>
              <a:t>Skala</a:t>
            </a:r>
          </a:p>
          <a:p>
            <a:pPr marL="457200" indent="-457200">
              <a:lnSpc>
                <a:spcPct val="150000"/>
              </a:lnSpc>
              <a:buAutoNum type="arabicPeriod"/>
            </a:pPr>
            <a:r>
              <a:rPr lang="en-US" sz="2400" dirty="0" err="1">
                <a:solidFill>
                  <a:srgbClr val="2D262A"/>
                </a:solidFill>
                <a:latin typeface="Montserrat Classic Bold"/>
              </a:rPr>
              <a:t>Warna</a:t>
            </a:r>
            <a:endParaRPr lang="en-US" sz="2400" dirty="0">
              <a:solidFill>
                <a:srgbClr val="2D262A"/>
              </a:solidFill>
              <a:latin typeface="Montserrat Classic Bold"/>
            </a:endParaRPr>
          </a:p>
          <a:p>
            <a:pPr marL="457200" indent="-457200">
              <a:lnSpc>
                <a:spcPct val="150000"/>
              </a:lnSpc>
              <a:buAutoNum type="arabicPeriod"/>
            </a:pPr>
            <a:r>
              <a:rPr lang="en-US" sz="2400" dirty="0">
                <a:solidFill>
                  <a:srgbClr val="2D262A"/>
                </a:solidFill>
                <a:latin typeface="Montserrat Classic Bold"/>
              </a:rPr>
              <a:t>Typography</a:t>
            </a:r>
          </a:p>
          <a:p>
            <a:pPr marL="800100" lvl="1" indent="-342900">
              <a:buFont typeface="Arial" panose="020B0604020202020204" pitchFamily="34" charset="0"/>
              <a:buChar char="•"/>
            </a:pPr>
            <a:r>
              <a:rPr lang="en-US" sz="2400" dirty="0" err="1">
                <a:solidFill>
                  <a:srgbClr val="2D262A"/>
                </a:solidFill>
                <a:latin typeface="Montserrat Classic Bold"/>
              </a:rPr>
              <a:t>Jenis</a:t>
            </a:r>
            <a:endParaRPr lang="en-US" sz="2400" dirty="0">
              <a:solidFill>
                <a:srgbClr val="2D262A"/>
              </a:solidFill>
              <a:latin typeface="Montserrat Classic Bold"/>
            </a:endParaRPr>
          </a:p>
          <a:p>
            <a:pPr marL="800100" lvl="1" indent="-342900">
              <a:buFont typeface="Arial" panose="020B0604020202020204" pitchFamily="34" charset="0"/>
              <a:buChar char="•"/>
            </a:pPr>
            <a:r>
              <a:rPr lang="en-US" sz="2400" dirty="0" err="1">
                <a:solidFill>
                  <a:srgbClr val="2D262A"/>
                </a:solidFill>
                <a:latin typeface="Montserrat Classic Bold"/>
              </a:rPr>
              <a:t>Ukuran</a:t>
            </a:r>
            <a:endParaRPr lang="en-US" sz="2400" dirty="0">
              <a:solidFill>
                <a:srgbClr val="2D262A"/>
              </a:solidFill>
              <a:latin typeface="Montserrat Classic Bold"/>
            </a:endParaRPr>
          </a:p>
          <a:p>
            <a:pPr marL="800100" lvl="1" indent="-342900">
              <a:buFont typeface="Arial" panose="020B0604020202020204" pitchFamily="34" charset="0"/>
              <a:buChar char="•"/>
            </a:pPr>
            <a:r>
              <a:rPr lang="en-US" sz="2400" dirty="0" err="1">
                <a:solidFill>
                  <a:srgbClr val="2D262A"/>
                </a:solidFill>
                <a:latin typeface="Montserrat Classic Bold"/>
              </a:rPr>
              <a:t>Bobot</a:t>
            </a:r>
            <a:endParaRPr lang="en-US" sz="2400" dirty="0">
              <a:solidFill>
                <a:srgbClr val="2D262A"/>
              </a:solidFill>
              <a:latin typeface="Montserrat Classic Bold"/>
            </a:endParaRPr>
          </a:p>
        </p:txBody>
      </p:sp>
      <p:pic>
        <p:nvPicPr>
          <p:cNvPr id="2052" name="Picture 4" descr="Subscribe to the Toptal design blog and receive our eBook">
            <a:extLst>
              <a:ext uri="{FF2B5EF4-FFF2-40B4-BE49-F238E27FC236}">
                <a16:creationId xmlns:a16="http://schemas.microsoft.com/office/drawing/2014/main" id="{22BA7809-B837-E2BC-C037-B5851C496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945" y="3079580"/>
            <a:ext cx="9582488" cy="41278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3291611"/>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Balance</a:t>
            </a:r>
            <a:endParaRPr lang="en-US" sz="3200" dirty="0">
              <a:solidFill>
                <a:srgbClr val="1211CA"/>
              </a:solidFill>
              <a:latin typeface="Montserrat Heavy"/>
            </a:endParaRPr>
          </a:p>
        </p:txBody>
      </p:sp>
      <p:sp>
        <p:nvSpPr>
          <p:cNvPr id="8" name="TextBox 8"/>
          <p:cNvSpPr txBox="1"/>
          <p:nvPr/>
        </p:nvSpPr>
        <p:spPr>
          <a:xfrm>
            <a:off x="1028700" y="4304203"/>
            <a:ext cx="5829298" cy="2691186"/>
          </a:xfrm>
          <a:prstGeom prst="rect">
            <a:avLst/>
          </a:prstGeom>
        </p:spPr>
        <p:txBody>
          <a:bodyPr wrap="square" lIns="0" tIns="0" rIns="0" bIns="0" rtlCol="0" anchor="t">
            <a:spAutoFit/>
          </a:bodyPr>
          <a:lstStyle/>
          <a:p>
            <a:pPr>
              <a:lnSpc>
                <a:spcPct val="150000"/>
              </a:lnSpc>
            </a:pPr>
            <a:r>
              <a:rPr lang="en-US" sz="2400" dirty="0" err="1">
                <a:solidFill>
                  <a:srgbClr val="2D262A"/>
                </a:solidFill>
                <a:latin typeface="Montserrat Classic"/>
              </a:rPr>
              <a:t>Elemen</a:t>
            </a:r>
            <a:r>
              <a:rPr lang="en-US" sz="2400" dirty="0">
                <a:solidFill>
                  <a:srgbClr val="2D262A"/>
                </a:solidFill>
                <a:latin typeface="Montserrat Classic"/>
              </a:rPr>
              <a:t> yang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sempit</a:t>
            </a:r>
            <a:r>
              <a:rPr lang="en-US" sz="2400" dirty="0">
                <a:solidFill>
                  <a:srgbClr val="2D262A"/>
                </a:solidFill>
                <a:latin typeface="Montserrat Classic"/>
              </a:rPr>
              <a:t> </a:t>
            </a:r>
            <a:r>
              <a:rPr lang="en-US" sz="2400" dirty="0" err="1">
                <a:solidFill>
                  <a:srgbClr val="2D262A"/>
                </a:solidFill>
                <a:latin typeface="Montserrat Classic"/>
              </a:rPr>
              <a:t>harus</a:t>
            </a:r>
            <a:r>
              <a:rPr lang="en-US" sz="2400" dirty="0">
                <a:solidFill>
                  <a:srgbClr val="2D262A"/>
                </a:solidFill>
                <a:latin typeface="Montserrat Classic"/>
              </a:rPr>
              <a:t> </a:t>
            </a:r>
            <a:r>
              <a:rPr lang="en-US" sz="2400" dirty="0" err="1">
                <a:solidFill>
                  <a:srgbClr val="2D262A"/>
                </a:solidFill>
                <a:latin typeface="Montserrat Classic"/>
              </a:rPr>
              <a:t>memiliki</a:t>
            </a:r>
            <a:r>
              <a:rPr lang="en-US" sz="2400" dirty="0">
                <a:solidFill>
                  <a:srgbClr val="2D262A"/>
                </a:solidFill>
                <a:latin typeface="Montserrat Classic"/>
              </a:rPr>
              <a:t> </a:t>
            </a:r>
            <a:r>
              <a:rPr lang="en-US" sz="2400" dirty="0" err="1">
                <a:solidFill>
                  <a:srgbClr val="2D262A"/>
                </a:solidFill>
                <a:latin typeface="Montserrat Classic"/>
              </a:rPr>
              <a:t>bobot</a:t>
            </a:r>
            <a:r>
              <a:rPr lang="en-US" sz="2400" dirty="0">
                <a:solidFill>
                  <a:srgbClr val="2D262A"/>
                </a:solidFill>
                <a:latin typeface="Montserrat Classic"/>
              </a:rPr>
              <a:t> visual yang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berat</a:t>
            </a:r>
            <a:r>
              <a:rPr lang="en-US" sz="2400" dirty="0">
                <a:solidFill>
                  <a:srgbClr val="2D262A"/>
                </a:solidFill>
                <a:latin typeface="Montserrat Classic"/>
              </a:rPr>
              <a:t>” </a:t>
            </a:r>
            <a:r>
              <a:rPr lang="en-US" sz="2400" dirty="0" err="1">
                <a:solidFill>
                  <a:srgbClr val="2D262A"/>
                </a:solidFill>
                <a:latin typeface="Montserrat Classic"/>
              </a:rPr>
              <a:t>daripada</a:t>
            </a:r>
            <a:r>
              <a:rPr lang="en-US" sz="2400" dirty="0">
                <a:solidFill>
                  <a:srgbClr val="2D262A"/>
                </a:solidFill>
                <a:latin typeface="Montserrat Classic"/>
              </a:rPr>
              <a:t> </a:t>
            </a:r>
            <a:r>
              <a:rPr lang="en-US" sz="2400" dirty="0" err="1">
                <a:solidFill>
                  <a:srgbClr val="2D262A"/>
                </a:solidFill>
                <a:latin typeface="Montserrat Classic"/>
              </a:rPr>
              <a:t>elemen</a:t>
            </a:r>
            <a:r>
              <a:rPr lang="en-US" sz="2400" dirty="0">
                <a:solidFill>
                  <a:srgbClr val="2D262A"/>
                </a:solidFill>
                <a:latin typeface="Montserrat Classic"/>
              </a:rPr>
              <a:t> yang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lebar</a:t>
            </a:r>
            <a:r>
              <a:rPr lang="en-US" sz="2400" dirty="0">
                <a:solidFill>
                  <a:srgbClr val="2D262A"/>
                </a:solidFill>
                <a:latin typeface="Montserrat Classic"/>
              </a:rPr>
              <a:t> </a:t>
            </a:r>
            <a:r>
              <a:rPr lang="en-US" sz="2400" dirty="0" err="1">
                <a:solidFill>
                  <a:srgbClr val="2D262A"/>
                </a:solidFill>
                <a:latin typeface="Montserrat Classic"/>
              </a:rPr>
              <a:t>untuk</a:t>
            </a:r>
            <a:r>
              <a:rPr lang="en-US" sz="2400" dirty="0">
                <a:solidFill>
                  <a:srgbClr val="2D262A"/>
                </a:solidFill>
                <a:latin typeface="Montserrat Classic"/>
              </a:rPr>
              <a:t> </a:t>
            </a:r>
            <a:r>
              <a:rPr lang="en-US" sz="2400" dirty="0" err="1">
                <a:solidFill>
                  <a:srgbClr val="2D262A"/>
                </a:solidFill>
                <a:latin typeface="Montserrat Classic"/>
              </a:rPr>
              <a:t>mendapatkan</a:t>
            </a:r>
            <a:r>
              <a:rPr lang="en-US" sz="2400" dirty="0">
                <a:solidFill>
                  <a:srgbClr val="2D262A"/>
                </a:solidFill>
                <a:latin typeface="Montserrat Classic"/>
              </a:rPr>
              <a:t> </a:t>
            </a:r>
            <a:r>
              <a:rPr lang="en-US" sz="2400" dirty="0" err="1">
                <a:solidFill>
                  <a:srgbClr val="2D262A"/>
                </a:solidFill>
                <a:latin typeface="Montserrat Classic"/>
              </a:rPr>
              <a:t>tampilan</a:t>
            </a:r>
            <a:r>
              <a:rPr lang="en-US" sz="2400" dirty="0">
                <a:solidFill>
                  <a:srgbClr val="2D262A"/>
                </a:solidFill>
                <a:latin typeface="Montserrat Classic"/>
              </a:rPr>
              <a:t> yang </a:t>
            </a:r>
            <a:r>
              <a:rPr lang="en-US" sz="2400" dirty="0" err="1">
                <a:solidFill>
                  <a:srgbClr val="2D262A"/>
                </a:solidFill>
                <a:latin typeface="Montserrat Classic"/>
              </a:rPr>
              <a:t>seimbang</a:t>
            </a:r>
            <a:endParaRPr lang="en-US" sz="2400" dirty="0">
              <a:solidFill>
                <a:srgbClr val="2D262A"/>
              </a:solidFill>
              <a:latin typeface="Montserrat Classic"/>
            </a:endParaRPr>
          </a:p>
        </p:txBody>
      </p:sp>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3074" name="Picture 2" descr="Design fundamentals: Balance">
            <a:extLst>
              <a:ext uri="{FF2B5EF4-FFF2-40B4-BE49-F238E27FC236}">
                <a16:creationId xmlns:a16="http://schemas.microsoft.com/office/drawing/2014/main" id="{9D29091C-AF00-05B2-B146-05CD08DC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747" y="1759439"/>
            <a:ext cx="9523416" cy="676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96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D97F7F-8FC8-7334-2B06-AB05F1217210}"/>
              </a:ext>
            </a:extLst>
          </p:cNvPr>
          <p:cNvGrpSpPr/>
          <p:nvPr/>
        </p:nvGrpSpPr>
        <p:grpSpPr>
          <a:xfrm>
            <a:off x="1028700" y="3845609"/>
            <a:ext cx="6448950" cy="2595782"/>
            <a:chOff x="1028700" y="3291611"/>
            <a:chExt cx="6448950" cy="2595782"/>
          </a:xfrm>
        </p:grpSpPr>
        <p:sp>
          <p:nvSpPr>
            <p:cNvPr id="6" name="TextBox 6"/>
            <p:cNvSpPr txBox="1"/>
            <p:nvPr/>
          </p:nvSpPr>
          <p:spPr>
            <a:xfrm>
              <a:off x="1028700" y="3291611"/>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Alignment</a:t>
              </a:r>
              <a:endParaRPr lang="en-US" sz="3200" dirty="0">
                <a:solidFill>
                  <a:srgbClr val="1211CA"/>
                </a:solidFill>
                <a:latin typeface="Montserrat Heavy"/>
              </a:endParaRPr>
            </a:p>
          </p:txBody>
        </p:sp>
        <p:sp>
          <p:nvSpPr>
            <p:cNvPr id="8" name="TextBox 8"/>
            <p:cNvSpPr txBox="1"/>
            <p:nvPr/>
          </p:nvSpPr>
          <p:spPr>
            <a:xfrm>
              <a:off x="1028700" y="4304203"/>
              <a:ext cx="5829298" cy="1583190"/>
            </a:xfrm>
            <a:prstGeom prst="rect">
              <a:avLst/>
            </a:prstGeom>
          </p:spPr>
          <p:txBody>
            <a:bodyPr wrap="square" lIns="0" tIns="0" rIns="0" bIns="0" rtlCol="0" anchor="t">
              <a:spAutoFit/>
            </a:bodyPr>
            <a:lstStyle/>
            <a:p>
              <a:pPr>
                <a:lnSpc>
                  <a:spcPct val="150000"/>
                </a:lnSpc>
              </a:pPr>
              <a:r>
                <a:rPr lang="en-US" sz="2400" dirty="0">
                  <a:solidFill>
                    <a:srgbClr val="2D262A"/>
                  </a:solidFill>
                  <a:latin typeface="Montserrat Classic"/>
                </a:rPr>
                <a:t>Alignment </a:t>
              </a:r>
              <a:r>
                <a:rPr lang="en-US" sz="2400" dirty="0" err="1">
                  <a:solidFill>
                    <a:srgbClr val="2D262A"/>
                  </a:solidFill>
                  <a:latin typeface="Montserrat Classic"/>
                </a:rPr>
                <a:t>mengacu</a:t>
              </a:r>
              <a:r>
                <a:rPr lang="en-US" sz="2400" dirty="0">
                  <a:solidFill>
                    <a:srgbClr val="2D262A"/>
                  </a:solidFill>
                  <a:latin typeface="Montserrat Classic"/>
                </a:rPr>
                <a:t> pada </a:t>
              </a:r>
              <a:r>
                <a:rPr lang="en-US" sz="2400" dirty="0" err="1">
                  <a:solidFill>
                    <a:srgbClr val="2D262A"/>
                  </a:solidFill>
                  <a:latin typeface="Montserrat Classic"/>
                </a:rPr>
                <a:t>bagaimana</a:t>
              </a:r>
              <a:r>
                <a:rPr lang="en-US" sz="2400" dirty="0">
                  <a:solidFill>
                    <a:srgbClr val="2D262A"/>
                  </a:solidFill>
                  <a:latin typeface="Montserrat Classic"/>
                </a:rPr>
                <a:t> </a:t>
              </a:r>
              <a:r>
                <a:rPr lang="en-US" sz="2400" dirty="0" err="1">
                  <a:solidFill>
                    <a:srgbClr val="2D262A"/>
                  </a:solidFill>
                  <a:latin typeface="Montserrat Classic"/>
                </a:rPr>
                <a:t>suatu</a:t>
              </a:r>
              <a:r>
                <a:rPr lang="en-US" sz="2400" dirty="0">
                  <a:solidFill>
                    <a:srgbClr val="2D262A"/>
                  </a:solidFill>
                  <a:latin typeface="Montserrat Classic"/>
                </a:rPr>
                <a:t> </a:t>
              </a:r>
              <a:r>
                <a:rPr lang="en-US" sz="2400" dirty="0" err="1">
                  <a:solidFill>
                    <a:srgbClr val="2D262A"/>
                  </a:solidFill>
                  <a:latin typeface="Montserrat Classic"/>
                </a:rPr>
                <a:t>teks</a:t>
              </a:r>
              <a:r>
                <a:rPr lang="en-US" sz="2400" dirty="0">
                  <a:solidFill>
                    <a:srgbClr val="2D262A"/>
                  </a:solidFill>
                  <a:latin typeface="Montserrat Classic"/>
                </a:rPr>
                <a:t> </a:t>
              </a:r>
              <a:r>
                <a:rPr lang="en-US" sz="2400" dirty="0" err="1">
                  <a:solidFill>
                    <a:srgbClr val="2D262A"/>
                  </a:solidFill>
                  <a:latin typeface="Montserrat Classic"/>
                </a:rPr>
                <a:t>atau</a:t>
              </a:r>
              <a:r>
                <a:rPr lang="en-US" sz="2400" dirty="0">
                  <a:solidFill>
                    <a:srgbClr val="2D262A"/>
                  </a:solidFill>
                  <a:latin typeface="Montserrat Classic"/>
                </a:rPr>
                <a:t> </a:t>
              </a:r>
              <a:r>
                <a:rPr lang="en-US" sz="2400" dirty="0" err="1">
                  <a:solidFill>
                    <a:srgbClr val="2D262A"/>
                  </a:solidFill>
                  <a:latin typeface="Montserrat Classic"/>
                </a:rPr>
                <a:t>elemen</a:t>
              </a:r>
              <a:r>
                <a:rPr lang="en-US" sz="2400" dirty="0">
                  <a:solidFill>
                    <a:srgbClr val="2D262A"/>
                  </a:solidFill>
                  <a:latin typeface="Montserrat Classic"/>
                </a:rPr>
                <a:t> </a:t>
              </a:r>
              <a:r>
                <a:rPr lang="en-US" sz="2400" dirty="0" err="1">
                  <a:solidFill>
                    <a:srgbClr val="2D262A"/>
                  </a:solidFill>
                  <a:latin typeface="Montserrat Classic"/>
                </a:rPr>
                <a:t>grafis</a:t>
              </a:r>
              <a:r>
                <a:rPr lang="en-US" sz="2400" dirty="0">
                  <a:solidFill>
                    <a:srgbClr val="2D262A"/>
                  </a:solidFill>
                  <a:latin typeface="Montserrat Classic"/>
                </a:rPr>
                <a:t> </a:t>
              </a:r>
              <a:r>
                <a:rPr lang="en-US" sz="2400" dirty="0" err="1">
                  <a:solidFill>
                    <a:srgbClr val="2D262A"/>
                  </a:solidFill>
                  <a:latin typeface="Montserrat Classic"/>
                </a:rPr>
                <a:t>sejajar</a:t>
              </a:r>
              <a:r>
                <a:rPr lang="en-US" sz="2400" dirty="0">
                  <a:solidFill>
                    <a:srgbClr val="2D262A"/>
                  </a:solidFill>
                  <a:latin typeface="Montserrat Classic"/>
                </a:rPr>
                <a:t> pada </a:t>
              </a:r>
              <a:r>
                <a:rPr lang="en-US" sz="2400" dirty="0" err="1">
                  <a:solidFill>
                    <a:srgbClr val="2D262A"/>
                  </a:solidFill>
                  <a:latin typeface="Montserrat Classic"/>
                </a:rPr>
                <a:t>halaman</a:t>
              </a:r>
              <a:r>
                <a:rPr lang="en-US" sz="2400" dirty="0">
                  <a:solidFill>
                    <a:srgbClr val="2D262A"/>
                  </a:solidFill>
                  <a:latin typeface="Montserrat Classic"/>
                </a:rPr>
                <a:t>.</a:t>
              </a:r>
            </a:p>
          </p:txBody>
        </p:sp>
      </p:grpSp>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4098" name="Picture 2" descr="business event poster venngage">
            <a:extLst>
              <a:ext uri="{FF2B5EF4-FFF2-40B4-BE49-F238E27FC236}">
                <a16:creationId xmlns:a16="http://schemas.microsoft.com/office/drawing/2014/main" id="{0D24B77B-8A67-2065-4221-DD39F09E2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305623"/>
            <a:ext cx="7476718" cy="967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8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3845609"/>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Emphasis</a:t>
            </a:r>
            <a:endParaRPr lang="en-US" sz="3200" dirty="0">
              <a:solidFill>
                <a:srgbClr val="1211CA"/>
              </a:solidFill>
              <a:latin typeface="Montserrat Heavy"/>
            </a:endParaRPr>
          </a:p>
        </p:txBody>
      </p:sp>
      <p:sp>
        <p:nvSpPr>
          <p:cNvPr id="8" name="TextBox 8"/>
          <p:cNvSpPr txBox="1"/>
          <p:nvPr/>
        </p:nvSpPr>
        <p:spPr>
          <a:xfrm>
            <a:off x="1028700" y="4858201"/>
            <a:ext cx="5829298" cy="1583190"/>
          </a:xfrm>
          <a:prstGeom prst="rect">
            <a:avLst/>
          </a:prstGeom>
        </p:spPr>
        <p:txBody>
          <a:bodyPr wrap="square" lIns="0" tIns="0" rIns="0" bIns="0" rtlCol="0" anchor="t">
            <a:spAutoFit/>
          </a:bodyPr>
          <a:lstStyle/>
          <a:p>
            <a:pPr>
              <a:lnSpc>
                <a:spcPct val="150000"/>
              </a:lnSpc>
            </a:pPr>
            <a:r>
              <a:rPr lang="en-US" sz="2400" dirty="0" err="1">
                <a:solidFill>
                  <a:srgbClr val="2D262A"/>
                </a:solidFill>
                <a:latin typeface="Montserrat Classic"/>
              </a:rPr>
              <a:t>Memastikan</a:t>
            </a:r>
            <a:r>
              <a:rPr lang="en-US" sz="2400" dirty="0">
                <a:solidFill>
                  <a:srgbClr val="2D262A"/>
                </a:solidFill>
                <a:latin typeface="Montserrat Classic"/>
              </a:rPr>
              <a:t> pada </a:t>
            </a:r>
            <a:r>
              <a:rPr lang="en-US" sz="2400" dirty="0" err="1">
                <a:solidFill>
                  <a:srgbClr val="2D262A"/>
                </a:solidFill>
                <a:latin typeface="Montserrat Classic"/>
              </a:rPr>
              <a:t>bagian</a:t>
            </a:r>
            <a:r>
              <a:rPr lang="en-US" sz="2400" dirty="0">
                <a:solidFill>
                  <a:srgbClr val="2D262A"/>
                </a:solidFill>
                <a:latin typeface="Montserrat Classic"/>
              </a:rPr>
              <a:t> yang </a:t>
            </a:r>
            <a:r>
              <a:rPr lang="en-US" sz="2400" dirty="0" err="1">
                <a:solidFill>
                  <a:srgbClr val="2D262A"/>
                </a:solidFill>
                <a:latin typeface="Montserrat Classic"/>
              </a:rPr>
              <a:t>ingin</a:t>
            </a:r>
            <a:r>
              <a:rPr lang="en-US" sz="2400" dirty="0">
                <a:solidFill>
                  <a:srgbClr val="2D262A"/>
                </a:solidFill>
                <a:latin typeface="Montserrat Classic"/>
              </a:rPr>
              <a:t> </a:t>
            </a:r>
            <a:r>
              <a:rPr lang="en-US" sz="2400" dirty="0" err="1">
                <a:solidFill>
                  <a:srgbClr val="2D262A"/>
                </a:solidFill>
                <a:latin typeface="Montserrat Classic"/>
              </a:rPr>
              <a:t>ditonjolkan</a:t>
            </a:r>
            <a:r>
              <a:rPr lang="en-US" sz="2400" dirty="0">
                <a:solidFill>
                  <a:srgbClr val="2D262A"/>
                </a:solidFill>
                <a:latin typeface="Montserrat Classic"/>
              </a:rPr>
              <a:t> </a:t>
            </a:r>
            <a:r>
              <a:rPr lang="en-US" sz="2400" dirty="0" err="1">
                <a:solidFill>
                  <a:srgbClr val="2D262A"/>
                </a:solidFill>
                <a:latin typeface="Montserrat Classic"/>
              </a:rPr>
              <a:t>atau</a:t>
            </a:r>
            <a:r>
              <a:rPr lang="en-US" sz="2400" dirty="0">
                <a:solidFill>
                  <a:srgbClr val="2D262A"/>
                </a:solidFill>
                <a:latin typeface="Montserrat Classic"/>
              </a:rPr>
              <a:t> </a:t>
            </a:r>
            <a:r>
              <a:rPr lang="en-US" sz="2400" dirty="0" err="1">
                <a:solidFill>
                  <a:srgbClr val="2D262A"/>
                </a:solidFill>
                <a:latin typeface="Montserrat Classic"/>
              </a:rPr>
              <a:t>ditekankan</a:t>
            </a:r>
            <a:r>
              <a:rPr lang="en-US" sz="2400" dirty="0">
                <a:solidFill>
                  <a:srgbClr val="2D262A"/>
                </a:solidFill>
                <a:latin typeface="Montserrat Classic"/>
              </a:rPr>
              <a:t> pada </a:t>
            </a:r>
            <a:r>
              <a:rPr lang="en-US" sz="2400" dirty="0" err="1">
                <a:solidFill>
                  <a:srgbClr val="2D262A"/>
                </a:solidFill>
                <a:latin typeface="Montserrat Classic"/>
              </a:rPr>
              <a:t>kesan</a:t>
            </a:r>
            <a:r>
              <a:rPr lang="en-US" sz="2400" dirty="0">
                <a:solidFill>
                  <a:srgbClr val="2D262A"/>
                </a:solidFill>
                <a:latin typeface="Montserrat Classic"/>
              </a:rPr>
              <a:t> </a:t>
            </a:r>
            <a:r>
              <a:rPr lang="en-US" sz="2400" dirty="0" err="1">
                <a:solidFill>
                  <a:srgbClr val="2D262A"/>
                </a:solidFill>
                <a:latin typeface="Montserrat Classic"/>
              </a:rPr>
              <a:t>pertama</a:t>
            </a:r>
            <a:r>
              <a:rPr lang="en-US" sz="2400" dirty="0">
                <a:solidFill>
                  <a:srgbClr val="2D262A"/>
                </a:solidFill>
                <a:latin typeface="Montserrat Classic"/>
              </a:rPr>
              <a:t> </a:t>
            </a:r>
            <a:r>
              <a:rPr lang="en-US" sz="2400" dirty="0" err="1">
                <a:solidFill>
                  <a:srgbClr val="2D262A"/>
                </a:solidFill>
                <a:latin typeface="Montserrat Classic"/>
              </a:rPr>
              <a:t>pengguna</a:t>
            </a:r>
            <a:r>
              <a:rPr lang="en-US" sz="2400" dirty="0">
                <a:solidFill>
                  <a:srgbClr val="2D262A"/>
                </a:solidFill>
                <a:latin typeface="Montserrat Classic"/>
              </a:rPr>
              <a:t>.</a:t>
            </a:r>
          </a:p>
        </p:txBody>
      </p:sp>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5122" name="Picture 2" descr="Emphasis principle of design example - tech flyer">
            <a:extLst>
              <a:ext uri="{FF2B5EF4-FFF2-40B4-BE49-F238E27FC236}">
                <a16:creationId xmlns:a16="http://schemas.microsoft.com/office/drawing/2014/main" id="{4F2FBA3F-46F2-0B2D-7A28-05675C937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66700"/>
            <a:ext cx="7534275" cy="975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4394199"/>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Emphasis</a:t>
            </a:r>
          </a:p>
        </p:txBody>
      </p:sp>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6146" name="Picture 2" descr="Emphasis principle of design - COVID-19 symptoms chart">
            <a:extLst>
              <a:ext uri="{FF2B5EF4-FFF2-40B4-BE49-F238E27FC236}">
                <a16:creationId xmlns:a16="http://schemas.microsoft.com/office/drawing/2014/main" id="{D706E6C5-DFC3-3CA3-FF1F-FE16CB6C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1376362"/>
            <a:ext cx="9753600" cy="7534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3">
            <a:extLst>
              <a:ext uri="{FF2B5EF4-FFF2-40B4-BE49-F238E27FC236}">
                <a16:creationId xmlns:a16="http://schemas.microsoft.com/office/drawing/2014/main" id="{65025B7F-E2F5-37EA-40FB-792D8FFD4ED9}"/>
              </a:ext>
            </a:extLst>
          </p:cNvPr>
          <p:cNvSpPr txBox="1"/>
          <p:nvPr/>
        </p:nvSpPr>
        <p:spPr>
          <a:xfrm>
            <a:off x="1028700" y="5448300"/>
            <a:ext cx="6448950" cy="584199"/>
          </a:xfrm>
          <a:prstGeom prst="rect">
            <a:avLst/>
          </a:prstGeom>
        </p:spPr>
        <p:txBody>
          <a:bodyPr lIns="0" tIns="0" rIns="0" bIns="0" rtlCol="0" anchor="t">
            <a:spAutoFit/>
          </a:bodyPr>
          <a:lstStyle/>
          <a:p>
            <a:pPr>
              <a:lnSpc>
                <a:spcPts val="3947"/>
              </a:lnSpc>
            </a:pPr>
            <a:r>
              <a:rPr lang="en-US" sz="6600" dirty="0">
                <a:solidFill>
                  <a:srgbClr val="F9B314"/>
                </a:solidFill>
                <a:latin typeface="Montserrat Heavy"/>
              </a:rPr>
              <a:t>Sample</a:t>
            </a:r>
          </a:p>
        </p:txBody>
      </p:sp>
    </p:spTree>
    <p:extLst>
      <p:ext uri="{BB962C8B-B14F-4D97-AF65-F5344CB8AC3E}">
        <p14:creationId xmlns:p14="http://schemas.microsoft.com/office/powerpoint/2010/main" val="3501398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3" name="TextBox 6">
            <a:extLst>
              <a:ext uri="{FF2B5EF4-FFF2-40B4-BE49-F238E27FC236}">
                <a16:creationId xmlns:a16="http://schemas.microsoft.com/office/drawing/2014/main" id="{40325264-A16A-033E-FD01-681713015DB4}"/>
              </a:ext>
            </a:extLst>
          </p:cNvPr>
          <p:cNvSpPr txBox="1"/>
          <p:nvPr/>
        </p:nvSpPr>
        <p:spPr>
          <a:xfrm>
            <a:off x="1019407" y="4127837"/>
            <a:ext cx="6448950" cy="2031325"/>
          </a:xfrm>
          <a:prstGeom prst="rect">
            <a:avLst/>
          </a:prstGeom>
        </p:spPr>
        <p:txBody>
          <a:bodyPr wrap="square" lIns="0" tIns="0" rIns="0" bIns="0" rtlCol="0" anchor="t">
            <a:spAutoFit/>
          </a:bodyPr>
          <a:lstStyle/>
          <a:p>
            <a:r>
              <a:rPr lang="en-US" sz="6600" dirty="0">
                <a:solidFill>
                  <a:srgbClr val="1211CA"/>
                </a:solidFill>
                <a:latin typeface="Montserrat Heavy"/>
              </a:rPr>
              <a:t>Importance of </a:t>
            </a:r>
            <a:r>
              <a:rPr lang="en-US" sz="6600" dirty="0">
                <a:solidFill>
                  <a:srgbClr val="F9B314"/>
                </a:solidFill>
                <a:latin typeface="Montserrat Heavy"/>
              </a:rPr>
              <a:t>Emphasis</a:t>
            </a:r>
          </a:p>
        </p:txBody>
      </p:sp>
      <p:pic>
        <p:nvPicPr>
          <p:cNvPr id="10244" name="Picture 4" descr="The Importance of Emphasis in Design | Third Wunder">
            <a:extLst>
              <a:ext uri="{FF2B5EF4-FFF2-40B4-BE49-F238E27FC236}">
                <a16:creationId xmlns:a16="http://schemas.microsoft.com/office/drawing/2014/main" id="{174225D0-7517-857F-5BAD-22C0641D3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552450"/>
            <a:ext cx="9182100" cy="918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6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5D43014B-CC44-93E6-D054-DE532C09C2B6}"/>
              </a:ext>
            </a:extLst>
          </p:cNvPr>
          <p:cNvGrpSpPr/>
          <p:nvPr/>
        </p:nvGrpSpPr>
        <p:grpSpPr>
          <a:xfrm>
            <a:off x="1028700" y="2646047"/>
            <a:ext cx="6448950" cy="4994907"/>
            <a:chOff x="1028700" y="3845609"/>
            <a:chExt cx="6448950" cy="4994907"/>
          </a:xfrm>
        </p:grpSpPr>
        <p:sp>
          <p:nvSpPr>
            <p:cNvPr id="6" name="TextBox 6"/>
            <p:cNvSpPr txBox="1"/>
            <p:nvPr/>
          </p:nvSpPr>
          <p:spPr>
            <a:xfrm>
              <a:off x="1028700" y="3845609"/>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Proportion</a:t>
              </a:r>
              <a:endParaRPr lang="en-US" sz="3200" dirty="0">
                <a:solidFill>
                  <a:srgbClr val="1211CA"/>
                </a:solidFill>
                <a:latin typeface="Montserrat Heavy"/>
              </a:endParaRPr>
            </a:p>
          </p:txBody>
        </p:sp>
        <p:sp>
          <p:nvSpPr>
            <p:cNvPr id="8" name="TextBox 8"/>
            <p:cNvSpPr txBox="1"/>
            <p:nvPr/>
          </p:nvSpPr>
          <p:spPr>
            <a:xfrm>
              <a:off x="1028700" y="4858201"/>
              <a:ext cx="5829298" cy="2691186"/>
            </a:xfrm>
            <a:prstGeom prst="rect">
              <a:avLst/>
            </a:prstGeom>
          </p:spPr>
          <p:txBody>
            <a:bodyPr wrap="square" lIns="0" tIns="0" rIns="0" bIns="0" rtlCol="0" anchor="t">
              <a:spAutoFit/>
            </a:bodyPr>
            <a:lstStyle/>
            <a:p>
              <a:pPr>
                <a:lnSpc>
                  <a:spcPct val="150000"/>
                </a:lnSpc>
              </a:pPr>
              <a:r>
                <a:rPr lang="en-US" sz="2400" dirty="0" err="1">
                  <a:solidFill>
                    <a:srgbClr val="2D262A"/>
                  </a:solidFill>
                  <a:latin typeface="Montserrat Classic"/>
                </a:rPr>
                <a:t>Elemen</a:t>
              </a:r>
              <a:r>
                <a:rPr lang="en-US" sz="2400" dirty="0">
                  <a:solidFill>
                    <a:srgbClr val="2D262A"/>
                  </a:solidFill>
                  <a:latin typeface="Montserrat Classic"/>
                </a:rPr>
                <a:t> yang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besar</a:t>
              </a:r>
              <a:r>
                <a:rPr lang="en-US" sz="2400" dirty="0">
                  <a:solidFill>
                    <a:srgbClr val="2D262A"/>
                  </a:solidFill>
                  <a:latin typeface="Montserrat Classic"/>
                </a:rPr>
                <a:t> </a:t>
              </a:r>
              <a:r>
                <a:rPr lang="en-US" sz="2400" dirty="0" err="1">
                  <a:solidFill>
                    <a:srgbClr val="2D262A"/>
                  </a:solidFill>
                  <a:latin typeface="Montserrat Classic"/>
                </a:rPr>
                <a:t>dalam</a:t>
              </a:r>
              <a:r>
                <a:rPr lang="en-US" sz="2400" dirty="0">
                  <a:solidFill>
                    <a:srgbClr val="2D262A"/>
                  </a:solidFill>
                  <a:latin typeface="Montserrat Classic"/>
                </a:rPr>
                <a:t> </a:t>
              </a:r>
              <a:r>
                <a:rPr lang="en-US" sz="2400" dirty="0" err="1">
                  <a:solidFill>
                    <a:srgbClr val="2D262A"/>
                  </a:solidFill>
                  <a:latin typeface="Montserrat Classic"/>
                </a:rPr>
                <a:t>kaitannya</a:t>
              </a:r>
              <a:r>
                <a:rPr lang="en-US" sz="2400" dirty="0">
                  <a:solidFill>
                    <a:srgbClr val="2D262A"/>
                  </a:solidFill>
                  <a:latin typeface="Montserrat Classic"/>
                </a:rPr>
                <a:t> </a:t>
              </a:r>
              <a:r>
                <a:rPr lang="en-US" sz="2400" dirty="0" err="1">
                  <a:solidFill>
                    <a:srgbClr val="2D262A"/>
                  </a:solidFill>
                  <a:latin typeface="Montserrat Classic"/>
                </a:rPr>
                <a:t>dengan</a:t>
              </a:r>
              <a:r>
                <a:rPr lang="en-US" sz="2400" dirty="0">
                  <a:solidFill>
                    <a:srgbClr val="2D262A"/>
                  </a:solidFill>
                  <a:latin typeface="Montserrat Classic"/>
                </a:rPr>
                <a:t> yang lain </a:t>
              </a:r>
              <a:r>
                <a:rPr lang="en-US" sz="2400" dirty="0" err="1">
                  <a:solidFill>
                    <a:srgbClr val="2D262A"/>
                  </a:solidFill>
                  <a:latin typeface="Montserrat Classic"/>
                </a:rPr>
                <a:t>akan</a:t>
              </a:r>
              <a:r>
                <a:rPr lang="en-US" sz="2400" dirty="0">
                  <a:solidFill>
                    <a:srgbClr val="2D262A"/>
                  </a:solidFill>
                  <a:latin typeface="Montserrat Classic"/>
                </a:rPr>
                <a:t>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menonjol</a:t>
              </a:r>
              <a:r>
                <a:rPr lang="en-US" sz="2400" dirty="0">
                  <a:solidFill>
                    <a:srgbClr val="2D262A"/>
                  </a:solidFill>
                  <a:latin typeface="Montserrat Classic"/>
                </a:rPr>
                <a:t> dan </a:t>
              </a:r>
              <a:r>
                <a:rPr lang="en-US" sz="2400" dirty="0" err="1">
                  <a:solidFill>
                    <a:srgbClr val="2D262A"/>
                  </a:solidFill>
                  <a:latin typeface="Montserrat Classic"/>
                </a:rPr>
                <a:t>tampak</a:t>
              </a:r>
              <a:r>
                <a:rPr lang="en-US" sz="2400" dirty="0">
                  <a:solidFill>
                    <a:srgbClr val="2D262A"/>
                  </a:solidFill>
                  <a:latin typeface="Montserrat Classic"/>
                </a:rPr>
                <a:t>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penting</a:t>
              </a:r>
              <a:r>
                <a:rPr lang="en-US" sz="2400" dirty="0">
                  <a:solidFill>
                    <a:srgbClr val="2D262A"/>
                  </a:solidFill>
                  <a:latin typeface="Montserrat Classic"/>
                </a:rPr>
                <a:t> </a:t>
              </a:r>
              <a:r>
                <a:rPr lang="en-US" sz="2400" dirty="0" err="1">
                  <a:solidFill>
                    <a:srgbClr val="2D262A"/>
                  </a:solidFill>
                  <a:latin typeface="Montserrat Classic"/>
                </a:rPr>
                <a:t>bagi</a:t>
              </a:r>
              <a:r>
                <a:rPr lang="en-US" sz="2400" dirty="0">
                  <a:solidFill>
                    <a:srgbClr val="2D262A"/>
                  </a:solidFill>
                  <a:latin typeface="Montserrat Classic"/>
                </a:rPr>
                <a:t> </a:t>
              </a:r>
              <a:r>
                <a:rPr lang="en-US" sz="2400" dirty="0" err="1">
                  <a:solidFill>
                    <a:srgbClr val="2D262A"/>
                  </a:solidFill>
                  <a:latin typeface="Montserrat Classic"/>
                </a:rPr>
                <a:t>pengguna</a:t>
              </a:r>
              <a:r>
                <a:rPr lang="en-US" sz="2400" dirty="0">
                  <a:solidFill>
                    <a:srgbClr val="2D262A"/>
                  </a:solidFill>
                  <a:latin typeface="Montserrat Classic"/>
                </a:rPr>
                <a:t>. </a:t>
              </a:r>
              <a:r>
                <a:rPr lang="en-US" sz="2400" dirty="0" err="1">
                  <a:solidFill>
                    <a:srgbClr val="2D262A"/>
                  </a:solidFill>
                  <a:latin typeface="Montserrat Classic"/>
                </a:rPr>
                <a:t>Elemen</a:t>
              </a:r>
              <a:r>
                <a:rPr lang="en-US" sz="2400" dirty="0">
                  <a:solidFill>
                    <a:srgbClr val="2D262A"/>
                  </a:solidFill>
                  <a:latin typeface="Montserrat Classic"/>
                </a:rPr>
                <a:t> yang </a:t>
              </a:r>
              <a:r>
                <a:rPr lang="en-US" sz="2400" dirty="0" err="1">
                  <a:solidFill>
                    <a:srgbClr val="2D262A"/>
                  </a:solidFill>
                  <a:latin typeface="Montserrat Classic"/>
                </a:rPr>
                <a:t>lebih</a:t>
              </a:r>
              <a:r>
                <a:rPr lang="en-US" sz="2400" dirty="0">
                  <a:solidFill>
                    <a:srgbClr val="2D262A"/>
                  </a:solidFill>
                  <a:latin typeface="Montserrat Classic"/>
                </a:rPr>
                <a:t> </a:t>
              </a:r>
              <a:r>
                <a:rPr lang="en-US" sz="2400" dirty="0" err="1">
                  <a:solidFill>
                    <a:srgbClr val="2D262A"/>
                  </a:solidFill>
                  <a:latin typeface="Montserrat Classic"/>
                </a:rPr>
                <a:t>kecil</a:t>
              </a:r>
              <a:r>
                <a:rPr lang="en-US" sz="2400" dirty="0">
                  <a:solidFill>
                    <a:srgbClr val="2D262A"/>
                  </a:solidFill>
                  <a:latin typeface="Montserrat Classic"/>
                </a:rPr>
                <a:t> </a:t>
              </a:r>
              <a:r>
                <a:rPr lang="en-US" sz="2400" dirty="0" err="1">
                  <a:solidFill>
                    <a:srgbClr val="2D262A"/>
                  </a:solidFill>
                  <a:latin typeface="Montserrat Classic"/>
                </a:rPr>
                <a:t>tampak</a:t>
              </a:r>
              <a:r>
                <a:rPr lang="en-US" sz="2400" dirty="0">
                  <a:solidFill>
                    <a:srgbClr val="2D262A"/>
                  </a:solidFill>
                  <a:latin typeface="Montserrat Classic"/>
                </a:rPr>
                <a:t> </a:t>
              </a:r>
              <a:r>
                <a:rPr lang="en-US" sz="2400" dirty="0" err="1">
                  <a:solidFill>
                    <a:srgbClr val="2D262A"/>
                  </a:solidFill>
                  <a:latin typeface="Montserrat Classic"/>
                </a:rPr>
                <a:t>kurang</a:t>
              </a:r>
              <a:r>
                <a:rPr lang="en-US" sz="2400" dirty="0">
                  <a:solidFill>
                    <a:srgbClr val="2D262A"/>
                  </a:solidFill>
                  <a:latin typeface="Montserrat Classic"/>
                </a:rPr>
                <a:t> </a:t>
              </a:r>
              <a:r>
                <a:rPr lang="en-US" sz="2400" dirty="0" err="1">
                  <a:solidFill>
                    <a:srgbClr val="2D262A"/>
                  </a:solidFill>
                  <a:latin typeface="Montserrat Classic"/>
                </a:rPr>
                <a:t>penting</a:t>
              </a:r>
              <a:r>
                <a:rPr lang="en-US" sz="2400" dirty="0">
                  <a:solidFill>
                    <a:srgbClr val="2D262A"/>
                  </a:solidFill>
                  <a:latin typeface="Montserrat Classic"/>
                </a:rPr>
                <a:t>.</a:t>
              </a:r>
            </a:p>
          </p:txBody>
        </p:sp>
        <p:sp>
          <p:nvSpPr>
            <p:cNvPr id="4" name="TextBox 8">
              <a:extLst>
                <a:ext uri="{FF2B5EF4-FFF2-40B4-BE49-F238E27FC236}">
                  <a16:creationId xmlns:a16="http://schemas.microsoft.com/office/drawing/2014/main" id="{7CCCBC6B-9D56-FCF6-0320-3B39EA475336}"/>
                </a:ext>
              </a:extLst>
            </p:cNvPr>
            <p:cNvSpPr txBox="1"/>
            <p:nvPr/>
          </p:nvSpPr>
          <p:spPr>
            <a:xfrm>
              <a:off x="1621498" y="8007852"/>
              <a:ext cx="4093501" cy="832664"/>
            </a:xfrm>
            <a:prstGeom prst="rect">
              <a:avLst/>
            </a:prstGeom>
          </p:spPr>
          <p:txBody>
            <a:bodyPr wrap="square" lIns="0" tIns="0" rIns="0" bIns="0" rtlCol="0" anchor="t">
              <a:spAutoFit/>
            </a:bodyPr>
            <a:lstStyle/>
            <a:p>
              <a:pPr>
                <a:lnSpc>
                  <a:spcPts val="3359"/>
                </a:lnSpc>
              </a:pPr>
              <a:r>
                <a:rPr lang="en-US" sz="2400" b="1" dirty="0" err="1">
                  <a:solidFill>
                    <a:srgbClr val="F9B314"/>
                  </a:solidFill>
                  <a:latin typeface="Montserrat Classic" panose="020B0604020202020204" charset="0"/>
                </a:rPr>
                <a:t>Perhatikan</a:t>
              </a:r>
              <a:r>
                <a:rPr lang="en-US" sz="2400" b="1" dirty="0">
                  <a:solidFill>
                    <a:srgbClr val="F9B314"/>
                  </a:solidFill>
                  <a:latin typeface="Montserrat Classic" panose="020B0604020202020204" charset="0"/>
                </a:rPr>
                <a:t> element </a:t>
              </a:r>
              <a:r>
                <a:rPr lang="en-US" sz="2400" b="1" dirty="0" err="1">
                  <a:solidFill>
                    <a:srgbClr val="F9B314"/>
                  </a:solidFill>
                  <a:latin typeface="Montserrat Classic" panose="020B0604020202020204" charset="0"/>
                </a:rPr>
                <a:t>terkecil</a:t>
              </a:r>
              <a:r>
                <a:rPr lang="en-US" sz="2400" b="1" dirty="0">
                  <a:solidFill>
                    <a:srgbClr val="F9B314"/>
                  </a:solidFill>
                  <a:latin typeface="Montserrat Classic" panose="020B0604020202020204" charset="0"/>
                </a:rPr>
                <a:t> </a:t>
              </a:r>
              <a:r>
                <a:rPr lang="en-US" sz="2400" b="1" dirty="0" err="1">
                  <a:solidFill>
                    <a:srgbClr val="F9B314"/>
                  </a:solidFill>
                  <a:latin typeface="Montserrat Classic" panose="020B0604020202020204" charset="0"/>
                </a:rPr>
                <a:t>terbaca</a:t>
              </a:r>
              <a:endParaRPr lang="en-US" sz="2400" b="1" dirty="0">
                <a:solidFill>
                  <a:srgbClr val="F9B314"/>
                </a:solidFill>
                <a:latin typeface="Montserrat Classic" panose="020B0604020202020204" charset="0"/>
              </a:endParaRPr>
            </a:p>
          </p:txBody>
        </p:sp>
        <p:sp>
          <p:nvSpPr>
            <p:cNvPr id="5" name="TextBox 8">
              <a:extLst>
                <a:ext uri="{FF2B5EF4-FFF2-40B4-BE49-F238E27FC236}">
                  <a16:creationId xmlns:a16="http://schemas.microsoft.com/office/drawing/2014/main" id="{13268F58-684E-B190-6CC4-4109C743443F}"/>
                </a:ext>
              </a:extLst>
            </p:cNvPr>
            <p:cNvSpPr txBox="1"/>
            <p:nvPr/>
          </p:nvSpPr>
          <p:spPr>
            <a:xfrm>
              <a:off x="1143000" y="8294825"/>
              <a:ext cx="592797" cy="446404"/>
            </a:xfrm>
            <a:prstGeom prst="rect">
              <a:avLst/>
            </a:prstGeom>
          </p:spPr>
          <p:txBody>
            <a:bodyPr wrap="square" lIns="0" tIns="0" rIns="0" bIns="0" rtlCol="0" anchor="t">
              <a:spAutoFit/>
            </a:bodyPr>
            <a:lstStyle/>
            <a:p>
              <a:pPr>
                <a:lnSpc>
                  <a:spcPts val="3359"/>
                </a:lnSpc>
              </a:pPr>
              <a:r>
                <a:rPr lang="en-US" sz="4800" dirty="0">
                  <a:solidFill>
                    <a:srgbClr val="F9B314"/>
                  </a:solidFill>
                  <a:latin typeface="Montserrat Classic Bold"/>
                </a:rPr>
                <a:t>!</a:t>
              </a:r>
            </a:p>
          </p:txBody>
        </p:sp>
      </p:grpSp>
      <p:pic>
        <p:nvPicPr>
          <p:cNvPr id="7170" name="Picture 2" descr="proportion principle of design">
            <a:extLst>
              <a:ext uri="{FF2B5EF4-FFF2-40B4-BE49-F238E27FC236}">
                <a16:creationId xmlns:a16="http://schemas.microsoft.com/office/drawing/2014/main" id="{9A0F1A6B-A3D5-9D16-7264-AB6127007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654" y="2714625"/>
            <a:ext cx="809625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3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981200" y="1171575"/>
            <a:ext cx="6448950" cy="708787"/>
          </a:xfrm>
          <a:prstGeom prst="rect">
            <a:avLst/>
          </a:prstGeom>
        </p:spPr>
        <p:txBody>
          <a:bodyPr lIns="0" tIns="0" rIns="0" bIns="0" rtlCol="0" anchor="t">
            <a:spAutoFit/>
          </a:bodyPr>
          <a:lstStyle/>
          <a:p>
            <a:pPr>
              <a:lnSpc>
                <a:spcPts val="5264"/>
              </a:lnSpc>
            </a:pPr>
            <a:r>
              <a:rPr lang="en-US" sz="5600" dirty="0">
                <a:solidFill>
                  <a:srgbClr val="1211CA"/>
                </a:solidFill>
                <a:latin typeface="Montserrat Heavy"/>
              </a:rPr>
              <a:t>Know About</a:t>
            </a:r>
          </a:p>
        </p:txBody>
      </p:sp>
      <p:sp>
        <p:nvSpPr>
          <p:cNvPr id="18" name="TextBox 18"/>
          <p:cNvSpPr txBox="1"/>
          <p:nvPr/>
        </p:nvSpPr>
        <p:spPr>
          <a:xfrm>
            <a:off x="1981200" y="1805559"/>
            <a:ext cx="6448950" cy="708787"/>
          </a:xfrm>
          <a:prstGeom prst="rect">
            <a:avLst/>
          </a:prstGeom>
        </p:spPr>
        <p:txBody>
          <a:bodyPr lIns="0" tIns="0" rIns="0" bIns="0" rtlCol="0" anchor="t">
            <a:spAutoFit/>
          </a:bodyPr>
          <a:lstStyle/>
          <a:p>
            <a:pPr>
              <a:lnSpc>
                <a:spcPts val="5264"/>
              </a:lnSpc>
            </a:pPr>
            <a:r>
              <a:rPr lang="en-US" sz="5600" dirty="0">
                <a:solidFill>
                  <a:srgbClr val="F9B314"/>
                </a:solidFill>
                <a:latin typeface="Montserrat Heavy"/>
              </a:rPr>
              <a:t>Me</a:t>
            </a:r>
          </a:p>
        </p:txBody>
      </p:sp>
      <p:sp>
        <p:nvSpPr>
          <p:cNvPr id="9" name="Freeform 9"/>
          <p:cNvSpPr/>
          <p:nvPr/>
        </p:nvSpPr>
        <p:spPr>
          <a:xfrm>
            <a:off x="7172354" y="7477394"/>
            <a:ext cx="343622" cy="343622"/>
          </a:xfrm>
          <a:custGeom>
            <a:avLst/>
            <a:gdLst/>
            <a:ahLst/>
            <a:cxnLst/>
            <a:rect l="l" t="t" r="r" b="b"/>
            <a:pathLst>
              <a:path w="343622" h="343622">
                <a:moveTo>
                  <a:pt x="0" y="0"/>
                </a:moveTo>
                <a:lnTo>
                  <a:pt x="343621" y="0"/>
                </a:lnTo>
                <a:lnTo>
                  <a:pt x="343621" y="343622"/>
                </a:lnTo>
                <a:lnTo>
                  <a:pt x="0" y="3436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162526" y="8003519"/>
            <a:ext cx="347450" cy="347450"/>
          </a:xfrm>
          <a:custGeom>
            <a:avLst/>
            <a:gdLst/>
            <a:ahLst/>
            <a:cxnLst/>
            <a:rect l="l" t="t" r="r" b="b"/>
            <a:pathLst>
              <a:path w="347450" h="347450">
                <a:moveTo>
                  <a:pt x="0" y="0"/>
                </a:moveTo>
                <a:lnTo>
                  <a:pt x="347450" y="0"/>
                </a:lnTo>
                <a:lnTo>
                  <a:pt x="347450" y="347450"/>
                </a:lnTo>
                <a:lnTo>
                  <a:pt x="0" y="347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7162526" y="8503805"/>
            <a:ext cx="343622" cy="343622"/>
          </a:xfrm>
          <a:custGeom>
            <a:avLst/>
            <a:gdLst/>
            <a:ahLst/>
            <a:cxnLst/>
            <a:rect l="l" t="t" r="r" b="b"/>
            <a:pathLst>
              <a:path w="343622" h="343622">
                <a:moveTo>
                  <a:pt x="0" y="0"/>
                </a:moveTo>
                <a:lnTo>
                  <a:pt x="343622" y="0"/>
                </a:lnTo>
                <a:lnTo>
                  <a:pt x="343622" y="343622"/>
                </a:lnTo>
                <a:lnTo>
                  <a:pt x="0" y="343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7184298" y="3295431"/>
            <a:ext cx="3919404" cy="436017"/>
          </a:xfrm>
          <a:prstGeom prst="rect">
            <a:avLst/>
          </a:prstGeom>
        </p:spPr>
        <p:txBody>
          <a:bodyPr lIns="0" tIns="0" rIns="0" bIns="0" rtlCol="0" anchor="t">
            <a:spAutoFit/>
          </a:bodyPr>
          <a:lstStyle/>
          <a:p>
            <a:pPr>
              <a:lnSpc>
                <a:spcPts val="3359"/>
              </a:lnSpc>
            </a:pPr>
            <a:r>
              <a:rPr lang="en-US" sz="3600" dirty="0">
                <a:solidFill>
                  <a:srgbClr val="1211CA"/>
                </a:solidFill>
                <a:latin typeface="Montserrat Classic Bold"/>
              </a:rPr>
              <a:t>Khairul Imam</a:t>
            </a:r>
          </a:p>
        </p:txBody>
      </p:sp>
      <p:sp>
        <p:nvSpPr>
          <p:cNvPr id="26" name="TextBox 26"/>
          <p:cNvSpPr txBox="1"/>
          <p:nvPr/>
        </p:nvSpPr>
        <p:spPr>
          <a:xfrm>
            <a:off x="7184297" y="3763270"/>
            <a:ext cx="7903304" cy="1684820"/>
          </a:xfrm>
          <a:prstGeom prst="rect">
            <a:avLst/>
          </a:prstGeom>
        </p:spPr>
        <p:txBody>
          <a:bodyPr wrap="square" lIns="0" tIns="0" rIns="0" bIns="0" rtlCol="0" anchor="t">
            <a:spAutoFit/>
          </a:bodyPr>
          <a:lstStyle/>
          <a:p>
            <a:pPr marL="342900" indent="-342900">
              <a:lnSpc>
                <a:spcPts val="3359"/>
              </a:lnSpc>
              <a:buFont typeface="Wingdings" panose="05000000000000000000" pitchFamily="2" charset="2"/>
              <a:buChar char="§"/>
            </a:pPr>
            <a:r>
              <a:rPr lang="en-US" sz="2000" dirty="0" err="1">
                <a:solidFill>
                  <a:srgbClr val="2D262A"/>
                </a:solidFill>
                <a:latin typeface="Montserrat Classic"/>
              </a:rPr>
              <a:t>Mahasiswa</a:t>
            </a:r>
            <a:r>
              <a:rPr lang="en-US" sz="2000" dirty="0">
                <a:solidFill>
                  <a:srgbClr val="2D262A"/>
                </a:solidFill>
                <a:latin typeface="Montserrat Classic"/>
              </a:rPr>
              <a:t> </a:t>
            </a:r>
            <a:r>
              <a:rPr lang="en-US" sz="2000" dirty="0" err="1">
                <a:solidFill>
                  <a:srgbClr val="2D262A"/>
                </a:solidFill>
                <a:latin typeface="Montserrat Classic"/>
              </a:rPr>
              <a:t>Berprestasi</a:t>
            </a:r>
            <a:r>
              <a:rPr lang="en-US" sz="2000" dirty="0">
                <a:solidFill>
                  <a:srgbClr val="2D262A"/>
                </a:solidFill>
                <a:latin typeface="Montserrat Classic"/>
              </a:rPr>
              <a:t> 2021 </a:t>
            </a:r>
            <a:r>
              <a:rPr lang="en-US" sz="2000" dirty="0" err="1">
                <a:solidFill>
                  <a:srgbClr val="2D262A"/>
                </a:solidFill>
                <a:latin typeface="Montserrat Classic"/>
              </a:rPr>
              <a:t>Fasilkom</a:t>
            </a:r>
            <a:r>
              <a:rPr lang="en-US" sz="2000" dirty="0">
                <a:solidFill>
                  <a:srgbClr val="2D262A"/>
                </a:solidFill>
                <a:latin typeface="Montserrat Classic"/>
              </a:rPr>
              <a:t>-TI</a:t>
            </a:r>
          </a:p>
          <a:p>
            <a:pPr marL="342900" indent="-342900">
              <a:lnSpc>
                <a:spcPts val="3359"/>
              </a:lnSpc>
              <a:buFont typeface="Wingdings" panose="05000000000000000000" pitchFamily="2" charset="2"/>
              <a:buChar char="§"/>
            </a:pPr>
            <a:r>
              <a:rPr lang="en-US" sz="2000" dirty="0">
                <a:solidFill>
                  <a:srgbClr val="2D262A"/>
                </a:solidFill>
                <a:latin typeface="Montserrat Classic"/>
              </a:rPr>
              <a:t>Finalist of UI/UX Design National Competition ITFEST 2020</a:t>
            </a:r>
          </a:p>
          <a:p>
            <a:pPr marL="342900" indent="-342900">
              <a:lnSpc>
                <a:spcPts val="3359"/>
              </a:lnSpc>
              <a:buFont typeface="Wingdings" panose="05000000000000000000" pitchFamily="2" charset="2"/>
              <a:buChar char="§"/>
            </a:pPr>
            <a:r>
              <a:rPr lang="en-US" sz="2000" dirty="0">
                <a:solidFill>
                  <a:srgbClr val="2D262A"/>
                </a:solidFill>
                <a:latin typeface="Montserrat Classic"/>
              </a:rPr>
              <a:t>Head of Social Media and Publication at GDSC USU 2020</a:t>
            </a:r>
          </a:p>
          <a:p>
            <a:pPr marL="342900" indent="-342900">
              <a:lnSpc>
                <a:spcPts val="3359"/>
              </a:lnSpc>
              <a:buFont typeface="Wingdings" panose="05000000000000000000" pitchFamily="2" charset="2"/>
              <a:buChar char="§"/>
            </a:pPr>
            <a:r>
              <a:rPr lang="en-US" sz="2000" dirty="0">
                <a:solidFill>
                  <a:srgbClr val="2D262A"/>
                </a:solidFill>
                <a:latin typeface="Montserrat Classic"/>
              </a:rPr>
              <a:t>1st Winner of National Scientific Poster </a:t>
            </a:r>
            <a:r>
              <a:rPr lang="en-US" sz="2000" dirty="0" err="1">
                <a:solidFill>
                  <a:srgbClr val="2D262A"/>
                </a:solidFill>
                <a:latin typeface="Montserrat Classic"/>
              </a:rPr>
              <a:t>PsyGeneration</a:t>
            </a:r>
            <a:r>
              <a:rPr lang="en-US" sz="2000" dirty="0">
                <a:solidFill>
                  <a:srgbClr val="2D262A"/>
                </a:solidFill>
                <a:latin typeface="Montserrat Classic"/>
              </a:rPr>
              <a:t> 2.0</a:t>
            </a:r>
          </a:p>
        </p:txBody>
      </p:sp>
      <p:sp>
        <p:nvSpPr>
          <p:cNvPr id="28" name="TextBox 20">
            <a:extLst>
              <a:ext uri="{FF2B5EF4-FFF2-40B4-BE49-F238E27FC236}">
                <a16:creationId xmlns:a16="http://schemas.microsoft.com/office/drawing/2014/main" id="{D6A7D68B-011B-3BC8-F8B1-7E1E6597E823}"/>
              </a:ext>
            </a:extLst>
          </p:cNvPr>
          <p:cNvSpPr txBox="1"/>
          <p:nvPr/>
        </p:nvSpPr>
        <p:spPr>
          <a:xfrm>
            <a:off x="7673847" y="7489835"/>
            <a:ext cx="3919404" cy="331181"/>
          </a:xfrm>
          <a:prstGeom prst="rect">
            <a:avLst/>
          </a:prstGeom>
        </p:spPr>
        <p:txBody>
          <a:bodyPr lIns="0" tIns="0" rIns="0" bIns="0" rtlCol="0" anchor="t">
            <a:spAutoFit/>
          </a:bodyPr>
          <a:lstStyle/>
          <a:p>
            <a:pPr>
              <a:lnSpc>
                <a:spcPts val="2940"/>
              </a:lnSpc>
            </a:pPr>
            <a:r>
              <a:rPr lang="en-US" sz="2100" dirty="0">
                <a:solidFill>
                  <a:srgbClr val="2D262A"/>
                </a:solidFill>
                <a:latin typeface="Montserrat Classic"/>
              </a:rPr>
              <a:t>+62 812 8163 1376</a:t>
            </a:r>
          </a:p>
        </p:txBody>
      </p:sp>
      <p:sp>
        <p:nvSpPr>
          <p:cNvPr id="29" name="TextBox 20">
            <a:extLst>
              <a:ext uri="{FF2B5EF4-FFF2-40B4-BE49-F238E27FC236}">
                <a16:creationId xmlns:a16="http://schemas.microsoft.com/office/drawing/2014/main" id="{07D77580-08CC-C2FD-AD71-C615436FEC17}"/>
              </a:ext>
            </a:extLst>
          </p:cNvPr>
          <p:cNvSpPr txBox="1"/>
          <p:nvPr/>
        </p:nvSpPr>
        <p:spPr>
          <a:xfrm>
            <a:off x="7673846" y="8019788"/>
            <a:ext cx="4367475" cy="331181"/>
          </a:xfrm>
          <a:prstGeom prst="rect">
            <a:avLst/>
          </a:prstGeom>
        </p:spPr>
        <p:txBody>
          <a:bodyPr wrap="square" lIns="0" tIns="0" rIns="0" bIns="0" rtlCol="0" anchor="t">
            <a:spAutoFit/>
          </a:bodyPr>
          <a:lstStyle/>
          <a:p>
            <a:pPr>
              <a:lnSpc>
                <a:spcPts val="2940"/>
              </a:lnSpc>
            </a:pPr>
            <a:r>
              <a:rPr lang="en-US" sz="2100" dirty="0">
                <a:solidFill>
                  <a:srgbClr val="2D262A"/>
                </a:solidFill>
                <a:latin typeface="Montserrat Classic"/>
              </a:rPr>
              <a:t>khairulimamofficial@gmail.com</a:t>
            </a:r>
          </a:p>
        </p:txBody>
      </p:sp>
      <p:sp>
        <p:nvSpPr>
          <p:cNvPr id="30" name="TextBox 20">
            <a:extLst>
              <a:ext uri="{FF2B5EF4-FFF2-40B4-BE49-F238E27FC236}">
                <a16:creationId xmlns:a16="http://schemas.microsoft.com/office/drawing/2014/main" id="{D6D28D33-7022-ED51-9DB3-5E1033A315EF}"/>
              </a:ext>
            </a:extLst>
          </p:cNvPr>
          <p:cNvSpPr txBox="1"/>
          <p:nvPr/>
        </p:nvSpPr>
        <p:spPr>
          <a:xfrm>
            <a:off x="7673847" y="8516246"/>
            <a:ext cx="3919404" cy="331181"/>
          </a:xfrm>
          <a:prstGeom prst="rect">
            <a:avLst/>
          </a:prstGeom>
        </p:spPr>
        <p:txBody>
          <a:bodyPr lIns="0" tIns="0" rIns="0" bIns="0" rtlCol="0" anchor="t">
            <a:spAutoFit/>
          </a:bodyPr>
          <a:lstStyle/>
          <a:p>
            <a:pPr>
              <a:lnSpc>
                <a:spcPts val="2940"/>
              </a:lnSpc>
            </a:pPr>
            <a:r>
              <a:rPr lang="en-US" sz="2100" dirty="0" err="1">
                <a:solidFill>
                  <a:srgbClr val="2D262A"/>
                </a:solidFill>
                <a:latin typeface="Montserrat Classic"/>
              </a:rPr>
              <a:t>Airulab.tech</a:t>
            </a:r>
            <a:endParaRPr lang="en-US" sz="2100" dirty="0">
              <a:solidFill>
                <a:srgbClr val="2D262A"/>
              </a:solidFill>
              <a:latin typeface="Montserrat Classic"/>
            </a:endParaRPr>
          </a:p>
        </p:txBody>
      </p:sp>
      <p:pic>
        <p:nvPicPr>
          <p:cNvPr id="34" name="Picture 33">
            <a:extLst>
              <a:ext uri="{FF2B5EF4-FFF2-40B4-BE49-F238E27FC236}">
                <a16:creationId xmlns:a16="http://schemas.microsoft.com/office/drawing/2014/main" id="{D74A3EDC-D192-3911-E12A-2FD15A4991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33700" y="3148330"/>
            <a:ext cx="3470903" cy="4626901"/>
          </a:xfrm>
          <a:prstGeom prst="rect">
            <a:avLst/>
          </a:prstGeom>
        </p:spPr>
      </p:pic>
      <p:sp>
        <p:nvSpPr>
          <p:cNvPr id="37" name="TextBox 26">
            <a:extLst>
              <a:ext uri="{FF2B5EF4-FFF2-40B4-BE49-F238E27FC236}">
                <a16:creationId xmlns:a16="http://schemas.microsoft.com/office/drawing/2014/main" id="{67E4A93E-1AE6-76B2-5417-B3C734A47A01}"/>
              </a:ext>
            </a:extLst>
          </p:cNvPr>
          <p:cNvSpPr txBox="1"/>
          <p:nvPr/>
        </p:nvSpPr>
        <p:spPr>
          <a:xfrm>
            <a:off x="7184297" y="6294357"/>
            <a:ext cx="8512904" cy="812787"/>
          </a:xfrm>
          <a:prstGeom prst="rect">
            <a:avLst/>
          </a:prstGeom>
        </p:spPr>
        <p:txBody>
          <a:bodyPr wrap="square" lIns="0" tIns="0" rIns="0" bIns="0" rtlCol="0" anchor="t">
            <a:spAutoFit/>
          </a:bodyPr>
          <a:lstStyle/>
          <a:p>
            <a:pPr marL="342900" indent="-342900">
              <a:lnSpc>
                <a:spcPts val="3359"/>
              </a:lnSpc>
              <a:buFont typeface="Wingdings" panose="05000000000000000000" pitchFamily="2" charset="2"/>
              <a:buChar char="§"/>
            </a:pPr>
            <a:r>
              <a:rPr lang="en-US" sz="2000" dirty="0">
                <a:solidFill>
                  <a:srgbClr val="2D262A"/>
                </a:solidFill>
                <a:latin typeface="Montserrat Classic"/>
              </a:rPr>
              <a:t>UI/UX Design Bootcamp at </a:t>
            </a:r>
            <a:r>
              <a:rPr lang="en-US" sz="2000" dirty="0" err="1">
                <a:solidFill>
                  <a:srgbClr val="2D262A"/>
                </a:solidFill>
                <a:latin typeface="Montserrat Classic"/>
              </a:rPr>
              <a:t>Sanbercode</a:t>
            </a:r>
            <a:endParaRPr lang="en-US" sz="2000" dirty="0">
              <a:solidFill>
                <a:srgbClr val="2D262A"/>
              </a:solidFill>
              <a:latin typeface="Montserrat Classic"/>
            </a:endParaRPr>
          </a:p>
          <a:p>
            <a:pPr marL="342900" indent="-342900">
              <a:lnSpc>
                <a:spcPts val="3359"/>
              </a:lnSpc>
              <a:buFont typeface="Wingdings" panose="05000000000000000000" pitchFamily="2" charset="2"/>
              <a:buChar char="§"/>
            </a:pPr>
            <a:r>
              <a:rPr lang="en-US" sz="2000" dirty="0">
                <a:solidFill>
                  <a:srgbClr val="2D262A"/>
                </a:solidFill>
                <a:latin typeface="Montserrat Classic"/>
              </a:rPr>
              <a:t>MVP Certificate of Adobe Illustrator Class at SekolahDesain.id</a:t>
            </a:r>
          </a:p>
        </p:txBody>
      </p:sp>
      <p:sp>
        <p:nvSpPr>
          <p:cNvPr id="38" name="TextBox 26">
            <a:extLst>
              <a:ext uri="{FF2B5EF4-FFF2-40B4-BE49-F238E27FC236}">
                <a16:creationId xmlns:a16="http://schemas.microsoft.com/office/drawing/2014/main" id="{60C3C8B6-D1CC-7552-3A06-EAE9C7DBBA84}"/>
              </a:ext>
            </a:extLst>
          </p:cNvPr>
          <p:cNvSpPr txBox="1"/>
          <p:nvPr/>
        </p:nvSpPr>
        <p:spPr>
          <a:xfrm>
            <a:off x="7162526" y="5845297"/>
            <a:ext cx="8512904" cy="396647"/>
          </a:xfrm>
          <a:prstGeom prst="rect">
            <a:avLst/>
          </a:prstGeom>
        </p:spPr>
        <p:txBody>
          <a:bodyPr wrap="square" lIns="0" tIns="0" rIns="0" bIns="0" rtlCol="0" anchor="t">
            <a:spAutoFit/>
          </a:bodyPr>
          <a:lstStyle/>
          <a:p>
            <a:pPr>
              <a:lnSpc>
                <a:spcPts val="3359"/>
              </a:lnSpc>
            </a:pPr>
            <a:r>
              <a:rPr lang="en-US" sz="2400" dirty="0">
                <a:solidFill>
                  <a:srgbClr val="2D262A"/>
                </a:solidFill>
                <a:latin typeface="Montserrat Classic Bold" panose="020B0604020202020204" charset="0"/>
              </a:rPr>
              <a:t>Certificates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1028700" y="3845609"/>
            <a:ext cx="6448950" cy="584199"/>
          </a:xfrm>
          <a:prstGeom prst="rect">
            <a:avLst/>
          </a:prstGeom>
        </p:spPr>
        <p:txBody>
          <a:bodyPr wrap="square" lIns="0" tIns="0" rIns="0" bIns="0" rtlCol="0" anchor="t">
            <a:spAutoFit/>
          </a:bodyPr>
          <a:lstStyle/>
          <a:p>
            <a:pPr>
              <a:lnSpc>
                <a:spcPts val="3947"/>
              </a:lnSpc>
            </a:pPr>
            <a:r>
              <a:rPr lang="en-US" sz="6600" dirty="0">
                <a:solidFill>
                  <a:srgbClr val="1211CA"/>
                </a:solidFill>
                <a:latin typeface="Montserrat Heavy"/>
              </a:rPr>
              <a:t>Movement</a:t>
            </a:r>
            <a:endParaRPr lang="en-US" sz="3200" dirty="0">
              <a:solidFill>
                <a:srgbClr val="1211CA"/>
              </a:solidFill>
              <a:latin typeface="Montserrat Heavy"/>
            </a:endParaRPr>
          </a:p>
        </p:txBody>
      </p:sp>
      <p:sp>
        <p:nvSpPr>
          <p:cNvPr id="8" name="TextBox 8"/>
          <p:cNvSpPr txBox="1"/>
          <p:nvPr/>
        </p:nvSpPr>
        <p:spPr>
          <a:xfrm>
            <a:off x="1028700" y="4858201"/>
            <a:ext cx="5829298" cy="1583190"/>
          </a:xfrm>
          <a:prstGeom prst="rect">
            <a:avLst/>
          </a:prstGeom>
        </p:spPr>
        <p:txBody>
          <a:bodyPr wrap="square" lIns="0" tIns="0" rIns="0" bIns="0" rtlCol="0" anchor="t">
            <a:spAutoFit/>
          </a:bodyPr>
          <a:lstStyle/>
          <a:p>
            <a:pPr>
              <a:lnSpc>
                <a:spcPct val="150000"/>
              </a:lnSpc>
            </a:pPr>
            <a:r>
              <a:rPr lang="en-US" sz="2400">
                <a:solidFill>
                  <a:srgbClr val="2D262A"/>
                </a:solidFill>
                <a:latin typeface="Montserrat Classic"/>
              </a:rPr>
              <a:t>Gerakan mengacu pada cara mata pengguna bergerak dalam melihat komposisi desain.</a:t>
            </a:r>
            <a:endParaRPr lang="en-US" sz="2400" dirty="0">
              <a:solidFill>
                <a:srgbClr val="2D262A"/>
              </a:solidFill>
              <a:latin typeface="Montserrat Classic"/>
            </a:endParaRPr>
          </a:p>
        </p:txBody>
      </p:sp>
      <p:pic>
        <p:nvPicPr>
          <p:cNvPr id="8194" name="Picture 2">
            <a:extLst>
              <a:ext uri="{FF2B5EF4-FFF2-40B4-BE49-F238E27FC236}">
                <a16:creationId xmlns:a16="http://schemas.microsoft.com/office/drawing/2014/main" id="{01606FDD-04CB-C05C-3030-53D188C8A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2414" y="530433"/>
            <a:ext cx="8119187" cy="9422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7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18651" y="4127837"/>
            <a:ext cx="6448950" cy="2031325"/>
          </a:xfrm>
          <a:prstGeom prst="rect">
            <a:avLst/>
          </a:prstGeom>
        </p:spPr>
        <p:txBody>
          <a:bodyPr wrap="square" lIns="0" tIns="0" rIns="0" bIns="0" rtlCol="0" anchor="t">
            <a:spAutoFit/>
          </a:bodyPr>
          <a:lstStyle/>
          <a:p>
            <a:r>
              <a:rPr lang="en-US" sz="6600" dirty="0">
                <a:solidFill>
                  <a:srgbClr val="1211CA"/>
                </a:solidFill>
                <a:latin typeface="Montserrat Heavy"/>
              </a:rPr>
              <a:t>Importance of </a:t>
            </a:r>
            <a:r>
              <a:rPr lang="en-US" sz="6600" dirty="0">
                <a:solidFill>
                  <a:srgbClr val="F9B314"/>
                </a:solidFill>
                <a:latin typeface="Montserrat Heavy"/>
              </a:rPr>
              <a:t>Movement</a:t>
            </a:r>
          </a:p>
        </p:txBody>
      </p:sp>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9218" name="Picture 2" descr="5tips">
            <a:extLst>
              <a:ext uri="{FF2B5EF4-FFF2-40B4-BE49-F238E27FC236}">
                <a16:creationId xmlns:a16="http://schemas.microsoft.com/office/drawing/2014/main" id="{FB0FA1A5-B3A1-BB79-9B71-CF16F9DF8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371600"/>
            <a:ext cx="9286875"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2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5202EEE0-A00E-A889-EAC7-1852985566BB}"/>
              </a:ext>
            </a:extLst>
          </p:cNvPr>
          <p:cNvGrpSpPr/>
          <p:nvPr/>
        </p:nvGrpSpPr>
        <p:grpSpPr>
          <a:xfrm>
            <a:off x="1028700" y="2884056"/>
            <a:ext cx="6448950" cy="4518889"/>
            <a:chOff x="1028700" y="2476500"/>
            <a:chExt cx="6448950" cy="4518889"/>
          </a:xfrm>
        </p:grpSpPr>
        <p:sp>
          <p:nvSpPr>
            <p:cNvPr id="6" name="TextBox 6"/>
            <p:cNvSpPr txBox="1"/>
            <p:nvPr/>
          </p:nvSpPr>
          <p:spPr>
            <a:xfrm>
              <a:off x="1028700" y="2476500"/>
              <a:ext cx="6448950" cy="2031325"/>
            </a:xfrm>
            <a:prstGeom prst="rect">
              <a:avLst/>
            </a:prstGeom>
          </p:spPr>
          <p:txBody>
            <a:bodyPr wrap="square" lIns="0" tIns="0" rIns="0" bIns="0" rtlCol="0" anchor="t">
              <a:spAutoFit/>
            </a:bodyPr>
            <a:lstStyle/>
            <a:p>
              <a:r>
                <a:rPr lang="en-US" sz="6600" dirty="0">
                  <a:solidFill>
                    <a:srgbClr val="1211CA"/>
                  </a:solidFill>
                  <a:latin typeface="Montserrat Heavy"/>
                </a:rPr>
                <a:t>White</a:t>
              </a:r>
            </a:p>
            <a:p>
              <a:r>
                <a:rPr lang="en-US" sz="6600" dirty="0">
                  <a:solidFill>
                    <a:srgbClr val="1211CA"/>
                  </a:solidFill>
                  <a:latin typeface="Montserrat Heavy"/>
                </a:rPr>
                <a:t>Space</a:t>
              </a:r>
              <a:endParaRPr lang="en-US" sz="3200" dirty="0">
                <a:solidFill>
                  <a:srgbClr val="1211CA"/>
                </a:solidFill>
                <a:latin typeface="Montserrat Heavy"/>
              </a:endParaRPr>
            </a:p>
          </p:txBody>
        </p:sp>
        <p:sp>
          <p:nvSpPr>
            <p:cNvPr id="8" name="TextBox 8"/>
            <p:cNvSpPr txBox="1"/>
            <p:nvPr/>
          </p:nvSpPr>
          <p:spPr>
            <a:xfrm>
              <a:off x="1028700" y="4858201"/>
              <a:ext cx="5829298" cy="2137188"/>
            </a:xfrm>
            <a:prstGeom prst="rect">
              <a:avLst/>
            </a:prstGeom>
          </p:spPr>
          <p:txBody>
            <a:bodyPr wrap="square" lIns="0" tIns="0" rIns="0" bIns="0" rtlCol="0" anchor="t">
              <a:spAutoFit/>
            </a:bodyPr>
            <a:lstStyle/>
            <a:p>
              <a:pPr>
                <a:lnSpc>
                  <a:spcPct val="150000"/>
                </a:lnSpc>
              </a:pPr>
              <a:r>
                <a:rPr lang="sv-SE" sz="2400" dirty="0">
                  <a:solidFill>
                    <a:srgbClr val="2D262A"/>
                  </a:solidFill>
                  <a:latin typeface="Montserrat Classic"/>
                </a:rPr>
                <a:t>Memberikan elemen-elemen dalam ruang komposisi untuk bernafas. Jika tanpa spasi, halaman terlihat berantakan dan sulit dinavigasi.</a:t>
              </a:r>
              <a:endParaRPr lang="en-US" sz="2400" dirty="0">
                <a:solidFill>
                  <a:srgbClr val="2D262A"/>
                </a:solidFill>
                <a:latin typeface="Montserrat Classic"/>
              </a:endParaRPr>
            </a:p>
          </p:txBody>
        </p:sp>
      </p:grpSp>
      <p:grpSp>
        <p:nvGrpSpPr>
          <p:cNvPr id="3" name="Group 2">
            <a:extLst>
              <a:ext uri="{FF2B5EF4-FFF2-40B4-BE49-F238E27FC236}">
                <a16:creationId xmlns:a16="http://schemas.microsoft.com/office/drawing/2014/main" id="{65BF465A-E410-B679-1437-80AFD29510FB}"/>
              </a:ext>
            </a:extLst>
          </p:cNvPr>
          <p:cNvGrpSpPr/>
          <p:nvPr/>
        </p:nvGrpSpPr>
        <p:grpSpPr>
          <a:xfrm>
            <a:off x="7962900" y="2598756"/>
            <a:ext cx="9296400" cy="5334001"/>
            <a:chOff x="7962900" y="2781299"/>
            <a:chExt cx="9296400" cy="5334001"/>
          </a:xfrm>
        </p:grpSpPr>
        <p:pic>
          <p:nvPicPr>
            <p:cNvPr id="11266" name="Picture 2" descr="White Space in Graphic Design">
              <a:extLst>
                <a:ext uri="{FF2B5EF4-FFF2-40B4-BE49-F238E27FC236}">
                  <a16:creationId xmlns:a16="http://schemas.microsoft.com/office/drawing/2014/main" id="{5E5904FF-6510-A5C2-1F48-BDBC1B8F1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00" t="17001" r="10000" b="12999"/>
            <a:stretch/>
          </p:blipFill>
          <p:spPr bwMode="auto">
            <a:xfrm>
              <a:off x="12611100" y="2781299"/>
              <a:ext cx="4648200" cy="5334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ite Space in Graphic Design">
              <a:extLst>
                <a:ext uri="{FF2B5EF4-FFF2-40B4-BE49-F238E27FC236}">
                  <a16:creationId xmlns:a16="http://schemas.microsoft.com/office/drawing/2014/main" id="{3D39AED3-0947-5119-3261-D49E7E1D38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00" t="17000" r="59500" b="13000"/>
            <a:stretch/>
          </p:blipFill>
          <p:spPr bwMode="auto">
            <a:xfrm>
              <a:off x="7962900" y="2781299"/>
              <a:ext cx="4648200" cy="533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5808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1028700" y="3543300"/>
            <a:ext cx="6448950" cy="1015663"/>
          </a:xfrm>
          <a:prstGeom prst="rect">
            <a:avLst/>
          </a:prstGeom>
        </p:spPr>
        <p:txBody>
          <a:bodyPr wrap="square" lIns="0" tIns="0" rIns="0" bIns="0" rtlCol="0" anchor="t">
            <a:spAutoFit/>
          </a:bodyPr>
          <a:lstStyle/>
          <a:p>
            <a:r>
              <a:rPr lang="en-US" sz="6600" dirty="0">
                <a:solidFill>
                  <a:srgbClr val="1211CA"/>
                </a:solidFill>
                <a:latin typeface="Montserrat Heavy"/>
              </a:rPr>
              <a:t>Repetition</a:t>
            </a:r>
            <a:endParaRPr lang="en-US" sz="3200" dirty="0">
              <a:solidFill>
                <a:srgbClr val="1211CA"/>
              </a:solidFill>
              <a:latin typeface="Montserrat Heavy"/>
            </a:endParaRPr>
          </a:p>
        </p:txBody>
      </p:sp>
      <p:sp>
        <p:nvSpPr>
          <p:cNvPr id="8" name="TextBox 8"/>
          <p:cNvSpPr txBox="1"/>
          <p:nvPr/>
        </p:nvSpPr>
        <p:spPr>
          <a:xfrm>
            <a:off x="1028700" y="4826709"/>
            <a:ext cx="5829298" cy="1583190"/>
          </a:xfrm>
          <a:prstGeom prst="rect">
            <a:avLst/>
          </a:prstGeom>
        </p:spPr>
        <p:txBody>
          <a:bodyPr wrap="square" lIns="0" tIns="0" rIns="0" bIns="0" rtlCol="0" anchor="t">
            <a:spAutoFit/>
          </a:bodyPr>
          <a:lstStyle/>
          <a:p>
            <a:pPr>
              <a:lnSpc>
                <a:spcPct val="150000"/>
              </a:lnSpc>
            </a:pPr>
            <a:r>
              <a:rPr lang="sv-SE" sz="2400" dirty="0">
                <a:solidFill>
                  <a:srgbClr val="2D262A"/>
                </a:solidFill>
                <a:latin typeface="Montserrat Classic"/>
              </a:rPr>
              <a:t>Memperkuat elemen tertentu sambil juga memberikan rasa kesatuan dan kontinuitas pada desain.</a:t>
            </a:r>
            <a:endParaRPr lang="en-US" sz="2400" dirty="0">
              <a:solidFill>
                <a:srgbClr val="2D262A"/>
              </a:solidFill>
              <a:latin typeface="Montserrat Classic"/>
            </a:endParaRPr>
          </a:p>
        </p:txBody>
      </p:sp>
      <p:pic>
        <p:nvPicPr>
          <p:cNvPr id="12290" name="Picture 2" descr="Repetition design principle example - Pinterest infgraphic">
            <a:extLst>
              <a:ext uri="{FF2B5EF4-FFF2-40B4-BE49-F238E27FC236}">
                <a16:creationId xmlns:a16="http://schemas.microsoft.com/office/drawing/2014/main" id="{135FA1D4-053D-60D7-3246-29A1CA8D8B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71" b="4815"/>
          <a:stretch/>
        </p:blipFill>
        <p:spPr bwMode="auto">
          <a:xfrm>
            <a:off x="10310720" y="0"/>
            <a:ext cx="5250635" cy="1029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2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990600" y="4635668"/>
            <a:ext cx="6448950" cy="1015663"/>
          </a:xfrm>
          <a:prstGeom prst="rect">
            <a:avLst/>
          </a:prstGeom>
        </p:spPr>
        <p:txBody>
          <a:bodyPr wrap="square" lIns="0" tIns="0" rIns="0" bIns="0" rtlCol="0" anchor="t">
            <a:spAutoFit/>
          </a:bodyPr>
          <a:lstStyle/>
          <a:p>
            <a:r>
              <a:rPr lang="en-US" sz="6600" dirty="0">
                <a:solidFill>
                  <a:srgbClr val="1211CA"/>
                </a:solidFill>
                <a:latin typeface="Montserrat Heavy"/>
              </a:rPr>
              <a:t>Repetition</a:t>
            </a:r>
            <a:endParaRPr lang="en-US" sz="3200" dirty="0">
              <a:solidFill>
                <a:srgbClr val="1211CA"/>
              </a:solidFill>
              <a:latin typeface="Montserrat Heavy"/>
            </a:endParaRPr>
          </a:p>
        </p:txBody>
      </p:sp>
      <p:pic>
        <p:nvPicPr>
          <p:cNvPr id="13314" name="Picture 2" descr="Repetition design principle example - Company culture myths infographic">
            <a:extLst>
              <a:ext uri="{FF2B5EF4-FFF2-40B4-BE49-F238E27FC236}">
                <a16:creationId xmlns:a16="http://schemas.microsoft.com/office/drawing/2014/main" id="{2DD49E38-75CF-4087-1FD3-6F0B1F8398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1481"/>
          <a:stretch/>
        </p:blipFill>
        <p:spPr bwMode="auto">
          <a:xfrm>
            <a:off x="7971904" y="1257300"/>
            <a:ext cx="4457699" cy="157295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petition design principle example - Company culture myths infographic">
            <a:extLst>
              <a:ext uri="{FF2B5EF4-FFF2-40B4-BE49-F238E27FC236}">
                <a16:creationId xmlns:a16="http://schemas.microsoft.com/office/drawing/2014/main" id="{2252ADBC-3C10-8CA8-4A69-02675C69C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1481"/>
          <a:stretch/>
        </p:blipFill>
        <p:spPr bwMode="auto">
          <a:xfrm>
            <a:off x="12715353" y="-7124700"/>
            <a:ext cx="4457699" cy="1572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0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C30ACB9A-054A-EC1F-EAE0-596DCA6AC6FC}"/>
              </a:ext>
            </a:extLst>
          </p:cNvPr>
          <p:cNvGrpSpPr/>
          <p:nvPr/>
        </p:nvGrpSpPr>
        <p:grpSpPr>
          <a:xfrm>
            <a:off x="1171050" y="3987199"/>
            <a:ext cx="6448950" cy="2312602"/>
            <a:chOff x="1028700" y="3543300"/>
            <a:chExt cx="6448950" cy="2312602"/>
          </a:xfrm>
        </p:grpSpPr>
        <p:sp>
          <p:nvSpPr>
            <p:cNvPr id="6" name="TextBox 6"/>
            <p:cNvSpPr txBox="1"/>
            <p:nvPr/>
          </p:nvSpPr>
          <p:spPr>
            <a:xfrm>
              <a:off x="1028700" y="3543300"/>
              <a:ext cx="6448950" cy="1015663"/>
            </a:xfrm>
            <a:prstGeom prst="rect">
              <a:avLst/>
            </a:prstGeom>
          </p:spPr>
          <p:txBody>
            <a:bodyPr wrap="square" lIns="0" tIns="0" rIns="0" bIns="0" rtlCol="0" anchor="t">
              <a:spAutoFit/>
            </a:bodyPr>
            <a:lstStyle/>
            <a:p>
              <a:r>
                <a:rPr lang="en-US" sz="6600">
                  <a:solidFill>
                    <a:srgbClr val="1211CA"/>
                  </a:solidFill>
                  <a:latin typeface="Montserrat Heavy"/>
                </a:rPr>
                <a:t>Unity</a:t>
              </a:r>
              <a:endParaRPr lang="en-US" sz="3200" dirty="0">
                <a:solidFill>
                  <a:srgbClr val="1211CA"/>
                </a:solidFill>
                <a:latin typeface="Montserrat Heavy"/>
              </a:endParaRPr>
            </a:p>
          </p:txBody>
        </p:sp>
        <p:sp>
          <p:nvSpPr>
            <p:cNvPr id="8" name="TextBox 8"/>
            <p:cNvSpPr txBox="1"/>
            <p:nvPr/>
          </p:nvSpPr>
          <p:spPr>
            <a:xfrm>
              <a:off x="1028700" y="4826709"/>
              <a:ext cx="5829298" cy="1029193"/>
            </a:xfrm>
            <a:prstGeom prst="rect">
              <a:avLst/>
            </a:prstGeom>
          </p:spPr>
          <p:txBody>
            <a:bodyPr wrap="square" lIns="0" tIns="0" rIns="0" bIns="0" rtlCol="0" anchor="t">
              <a:spAutoFit/>
            </a:bodyPr>
            <a:lstStyle/>
            <a:p>
              <a:pPr>
                <a:lnSpc>
                  <a:spcPct val="150000"/>
                </a:lnSpc>
              </a:pPr>
              <a:r>
                <a:rPr lang="fi-FI" sz="2400" dirty="0">
                  <a:solidFill>
                    <a:srgbClr val="2D262A"/>
                  </a:solidFill>
                  <a:latin typeface="Montserrat Classic"/>
                </a:rPr>
                <a:t>Memberikan desain dan rasa akan keharmonisan</a:t>
              </a:r>
              <a:endParaRPr lang="en-US" sz="2400" dirty="0">
                <a:solidFill>
                  <a:srgbClr val="2D262A"/>
                </a:solidFill>
                <a:latin typeface="Montserrat Classic"/>
              </a:endParaRPr>
            </a:p>
          </p:txBody>
        </p:sp>
      </p:grpSp>
      <p:pic>
        <p:nvPicPr>
          <p:cNvPr id="14338" name="Picture 2" descr="design principle unity">
            <a:extLst>
              <a:ext uri="{FF2B5EF4-FFF2-40B4-BE49-F238E27FC236}">
                <a16:creationId xmlns:a16="http://schemas.microsoft.com/office/drawing/2014/main" id="{69386494-6604-F64B-9800-63059F3977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695" b="3668"/>
          <a:stretch/>
        </p:blipFill>
        <p:spPr bwMode="auto">
          <a:xfrm>
            <a:off x="7620000" y="1131155"/>
            <a:ext cx="10052956" cy="827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04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C30ACB9A-054A-EC1F-EAE0-596DCA6AC6FC}"/>
              </a:ext>
            </a:extLst>
          </p:cNvPr>
          <p:cNvGrpSpPr/>
          <p:nvPr/>
        </p:nvGrpSpPr>
        <p:grpSpPr>
          <a:xfrm>
            <a:off x="1171050" y="3987199"/>
            <a:ext cx="6448950" cy="2312602"/>
            <a:chOff x="1028700" y="3543300"/>
            <a:chExt cx="6448950" cy="2312602"/>
          </a:xfrm>
        </p:grpSpPr>
        <p:sp>
          <p:nvSpPr>
            <p:cNvPr id="6" name="TextBox 6"/>
            <p:cNvSpPr txBox="1"/>
            <p:nvPr/>
          </p:nvSpPr>
          <p:spPr>
            <a:xfrm>
              <a:off x="1028700" y="3543300"/>
              <a:ext cx="6448950" cy="1015663"/>
            </a:xfrm>
            <a:prstGeom prst="rect">
              <a:avLst/>
            </a:prstGeom>
          </p:spPr>
          <p:txBody>
            <a:bodyPr wrap="square" lIns="0" tIns="0" rIns="0" bIns="0" rtlCol="0" anchor="t">
              <a:spAutoFit/>
            </a:bodyPr>
            <a:lstStyle/>
            <a:p>
              <a:r>
                <a:rPr lang="en-US" sz="6600" dirty="0">
                  <a:solidFill>
                    <a:srgbClr val="1211CA"/>
                  </a:solidFill>
                  <a:latin typeface="Montserrat Heavy"/>
                </a:rPr>
                <a:t>Variety</a:t>
              </a:r>
              <a:endParaRPr lang="en-US" sz="3200" dirty="0">
                <a:solidFill>
                  <a:srgbClr val="1211CA"/>
                </a:solidFill>
                <a:latin typeface="Montserrat Heavy"/>
              </a:endParaRPr>
            </a:p>
          </p:txBody>
        </p:sp>
        <p:sp>
          <p:nvSpPr>
            <p:cNvPr id="8" name="TextBox 8"/>
            <p:cNvSpPr txBox="1"/>
            <p:nvPr/>
          </p:nvSpPr>
          <p:spPr>
            <a:xfrm>
              <a:off x="1028700" y="4826709"/>
              <a:ext cx="5829298" cy="1029193"/>
            </a:xfrm>
            <a:prstGeom prst="rect">
              <a:avLst/>
            </a:prstGeom>
          </p:spPr>
          <p:txBody>
            <a:bodyPr wrap="square" lIns="0" tIns="0" rIns="0" bIns="0" rtlCol="0" anchor="t">
              <a:spAutoFit/>
            </a:bodyPr>
            <a:lstStyle/>
            <a:p>
              <a:pPr>
                <a:lnSpc>
                  <a:spcPct val="150000"/>
                </a:lnSpc>
              </a:pPr>
              <a:r>
                <a:rPr lang="fi-FI" sz="2400" dirty="0">
                  <a:solidFill>
                    <a:srgbClr val="2D262A"/>
                  </a:solidFill>
                  <a:latin typeface="Montserrat Classic"/>
                </a:rPr>
                <a:t>Memberikan desain dan rasa akan keharmonisan</a:t>
              </a:r>
              <a:endParaRPr lang="en-US" sz="2400" dirty="0">
                <a:solidFill>
                  <a:srgbClr val="2D262A"/>
                </a:solidFill>
                <a:latin typeface="Montserrat Classic"/>
              </a:endParaRPr>
            </a:p>
          </p:txBody>
        </p:sp>
      </p:grpSp>
      <p:pic>
        <p:nvPicPr>
          <p:cNvPr id="16386" name="Picture 2" descr="How to Create Clutter-Free Infographics With Lots of Information">
            <a:extLst>
              <a:ext uri="{FF2B5EF4-FFF2-40B4-BE49-F238E27FC236}">
                <a16:creationId xmlns:a16="http://schemas.microsoft.com/office/drawing/2014/main" id="{ABB4D9DF-83F4-49A3-2678-A1C4F6A8D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2" t="13611" r="8088"/>
          <a:stretch/>
        </p:blipFill>
        <p:spPr bwMode="auto">
          <a:xfrm>
            <a:off x="7442010" y="2512850"/>
            <a:ext cx="10676497" cy="526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04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C30ACB9A-054A-EC1F-EAE0-596DCA6AC6FC}"/>
              </a:ext>
            </a:extLst>
          </p:cNvPr>
          <p:cNvGrpSpPr/>
          <p:nvPr/>
        </p:nvGrpSpPr>
        <p:grpSpPr>
          <a:xfrm>
            <a:off x="1171050" y="3987199"/>
            <a:ext cx="6448950" cy="2312602"/>
            <a:chOff x="1028700" y="3543300"/>
            <a:chExt cx="6448950" cy="2312602"/>
          </a:xfrm>
        </p:grpSpPr>
        <p:sp>
          <p:nvSpPr>
            <p:cNvPr id="6" name="TextBox 6"/>
            <p:cNvSpPr txBox="1"/>
            <p:nvPr/>
          </p:nvSpPr>
          <p:spPr>
            <a:xfrm>
              <a:off x="1028700" y="3543300"/>
              <a:ext cx="6448950" cy="1015663"/>
            </a:xfrm>
            <a:prstGeom prst="rect">
              <a:avLst/>
            </a:prstGeom>
          </p:spPr>
          <p:txBody>
            <a:bodyPr wrap="square" lIns="0" tIns="0" rIns="0" bIns="0" rtlCol="0" anchor="t">
              <a:spAutoFit/>
            </a:bodyPr>
            <a:lstStyle/>
            <a:p>
              <a:r>
                <a:rPr lang="en-US" sz="6600" dirty="0">
                  <a:solidFill>
                    <a:srgbClr val="1211CA"/>
                  </a:solidFill>
                  <a:latin typeface="Montserrat Heavy"/>
                </a:rPr>
                <a:t>Variety</a:t>
              </a:r>
              <a:endParaRPr lang="en-US" sz="3200" dirty="0">
                <a:solidFill>
                  <a:srgbClr val="1211CA"/>
                </a:solidFill>
                <a:latin typeface="Montserrat Heavy"/>
              </a:endParaRPr>
            </a:p>
          </p:txBody>
        </p:sp>
        <p:sp>
          <p:nvSpPr>
            <p:cNvPr id="8" name="TextBox 8"/>
            <p:cNvSpPr txBox="1"/>
            <p:nvPr/>
          </p:nvSpPr>
          <p:spPr>
            <a:xfrm>
              <a:off x="1028700" y="4826709"/>
              <a:ext cx="5829298" cy="1029193"/>
            </a:xfrm>
            <a:prstGeom prst="rect">
              <a:avLst/>
            </a:prstGeom>
          </p:spPr>
          <p:txBody>
            <a:bodyPr wrap="square" lIns="0" tIns="0" rIns="0" bIns="0" rtlCol="0" anchor="t">
              <a:spAutoFit/>
            </a:bodyPr>
            <a:lstStyle/>
            <a:p>
              <a:pPr>
                <a:lnSpc>
                  <a:spcPct val="150000"/>
                </a:lnSpc>
              </a:pPr>
              <a:r>
                <a:rPr lang="fi-FI" sz="2400" dirty="0">
                  <a:solidFill>
                    <a:srgbClr val="2D262A"/>
                  </a:solidFill>
                  <a:latin typeface="Montserrat Classic"/>
                </a:rPr>
                <a:t>Memberikan desain dan rasa akan keharmonisan</a:t>
              </a:r>
              <a:endParaRPr lang="en-US" sz="2400" dirty="0">
                <a:solidFill>
                  <a:srgbClr val="2D262A"/>
                </a:solidFill>
                <a:latin typeface="Montserrat Classic"/>
              </a:endParaRPr>
            </a:p>
          </p:txBody>
        </p:sp>
      </p:grpSp>
      <p:pic>
        <p:nvPicPr>
          <p:cNvPr id="18434" name="Picture 2" descr="how to create clutter free infographics - use plenty of white space">
            <a:extLst>
              <a:ext uri="{FF2B5EF4-FFF2-40B4-BE49-F238E27FC236}">
                <a16:creationId xmlns:a16="http://schemas.microsoft.com/office/drawing/2014/main" id="{8B4ADD3D-B0AF-3B7C-B018-FD397DAD2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69" t="10091" r="3798" b="10702"/>
          <a:stretch/>
        </p:blipFill>
        <p:spPr bwMode="auto">
          <a:xfrm>
            <a:off x="7620000" y="2222608"/>
            <a:ext cx="1036320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3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1171050" y="3987199"/>
            <a:ext cx="6448950" cy="2031325"/>
          </a:xfrm>
          <a:prstGeom prst="rect">
            <a:avLst/>
          </a:prstGeom>
        </p:spPr>
        <p:txBody>
          <a:bodyPr wrap="square" lIns="0" tIns="0" rIns="0" bIns="0" rtlCol="0" anchor="t">
            <a:spAutoFit/>
          </a:bodyPr>
          <a:lstStyle/>
          <a:p>
            <a:r>
              <a:rPr lang="en-US" sz="6600" dirty="0">
                <a:solidFill>
                  <a:srgbClr val="1211CA"/>
                </a:solidFill>
                <a:latin typeface="Montserrat Heavy"/>
              </a:rPr>
              <a:t>Visualize Your Data</a:t>
            </a:r>
            <a:endParaRPr lang="en-US" sz="3200" dirty="0">
              <a:solidFill>
                <a:srgbClr val="1211CA"/>
              </a:solidFill>
              <a:latin typeface="Montserrat Heavy"/>
            </a:endParaRPr>
          </a:p>
        </p:txBody>
      </p:sp>
      <p:grpSp>
        <p:nvGrpSpPr>
          <p:cNvPr id="5" name="Group 4">
            <a:extLst>
              <a:ext uri="{FF2B5EF4-FFF2-40B4-BE49-F238E27FC236}">
                <a16:creationId xmlns:a16="http://schemas.microsoft.com/office/drawing/2014/main" id="{A91209B5-5BDC-D5B8-3572-0BC248460908}"/>
              </a:ext>
            </a:extLst>
          </p:cNvPr>
          <p:cNvGrpSpPr/>
          <p:nvPr/>
        </p:nvGrpSpPr>
        <p:grpSpPr>
          <a:xfrm>
            <a:off x="9144000" y="515155"/>
            <a:ext cx="5867570" cy="9256689"/>
            <a:chOff x="9448799" y="560266"/>
            <a:chExt cx="5867570" cy="9256689"/>
          </a:xfrm>
        </p:grpSpPr>
        <p:pic>
          <p:nvPicPr>
            <p:cNvPr id="19458" name="Picture 2" descr="how to create clutter free infographics - replace text with icons 1">
              <a:extLst>
                <a:ext uri="{FF2B5EF4-FFF2-40B4-BE49-F238E27FC236}">
                  <a16:creationId xmlns:a16="http://schemas.microsoft.com/office/drawing/2014/main" id="{B17F368D-5604-E942-4A04-3BC7155C6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3" t="16283" r="51957" b="9768"/>
            <a:stretch/>
          </p:blipFill>
          <p:spPr bwMode="auto">
            <a:xfrm>
              <a:off x="9448800" y="560266"/>
              <a:ext cx="5867569" cy="46734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create clutter free infographics - replace text with icons 1">
              <a:extLst>
                <a:ext uri="{FF2B5EF4-FFF2-40B4-BE49-F238E27FC236}">
                  <a16:creationId xmlns:a16="http://schemas.microsoft.com/office/drawing/2014/main" id="{D692B23A-3BBB-60AD-7B1A-7082ECF142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00" t="16615" r="8000" b="9436"/>
            <a:stretch/>
          </p:blipFill>
          <p:spPr bwMode="auto">
            <a:xfrm>
              <a:off x="9448799" y="5143500"/>
              <a:ext cx="5867569" cy="46734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7434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pic>
        <p:nvPicPr>
          <p:cNvPr id="20482" name="Picture 2" descr="How to Create an Infographic That Boosts Social Shares and Leads : Social  Media Examiner">
            <a:extLst>
              <a:ext uri="{FF2B5EF4-FFF2-40B4-BE49-F238E27FC236}">
                <a16:creationId xmlns:a16="http://schemas.microsoft.com/office/drawing/2014/main" id="{823825B1-2031-6171-0702-DA06D1D70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442515"/>
            <a:ext cx="7848600" cy="94019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6">
            <a:extLst>
              <a:ext uri="{FF2B5EF4-FFF2-40B4-BE49-F238E27FC236}">
                <a16:creationId xmlns:a16="http://schemas.microsoft.com/office/drawing/2014/main" id="{3B116DB4-547E-1A82-5CCD-2DB1D47C5DD3}"/>
              </a:ext>
            </a:extLst>
          </p:cNvPr>
          <p:cNvSpPr txBox="1"/>
          <p:nvPr/>
        </p:nvSpPr>
        <p:spPr>
          <a:xfrm>
            <a:off x="1171050" y="3987199"/>
            <a:ext cx="6448950" cy="2031325"/>
          </a:xfrm>
          <a:prstGeom prst="rect">
            <a:avLst/>
          </a:prstGeom>
        </p:spPr>
        <p:txBody>
          <a:bodyPr wrap="square" lIns="0" tIns="0" rIns="0" bIns="0" rtlCol="0" anchor="t">
            <a:spAutoFit/>
          </a:bodyPr>
          <a:lstStyle/>
          <a:p>
            <a:r>
              <a:rPr lang="en-US" sz="6600" dirty="0">
                <a:solidFill>
                  <a:srgbClr val="1211CA"/>
                </a:solidFill>
                <a:latin typeface="Montserrat Heavy"/>
              </a:rPr>
              <a:t>Visualize Your Data</a:t>
            </a:r>
            <a:endParaRPr lang="en-US" sz="3200" dirty="0">
              <a:solidFill>
                <a:srgbClr val="1211CA"/>
              </a:solidFill>
              <a:latin typeface="Montserrat Heavy"/>
            </a:endParaRPr>
          </a:p>
        </p:txBody>
      </p:sp>
    </p:spTree>
    <p:extLst>
      <p:ext uri="{BB962C8B-B14F-4D97-AF65-F5344CB8AC3E}">
        <p14:creationId xmlns:p14="http://schemas.microsoft.com/office/powerpoint/2010/main" val="100127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737641" y="2532401"/>
            <a:ext cx="6448950" cy="508152"/>
          </a:xfrm>
          <a:prstGeom prst="rect">
            <a:avLst/>
          </a:prstGeom>
        </p:spPr>
        <p:txBody>
          <a:bodyPr lIns="0" tIns="0" rIns="0" bIns="0" rtlCol="0" anchor="t">
            <a:spAutoFit/>
          </a:bodyPr>
          <a:lstStyle/>
          <a:p>
            <a:pPr>
              <a:lnSpc>
                <a:spcPts val="3947"/>
              </a:lnSpc>
            </a:pPr>
            <a:r>
              <a:rPr lang="en-US" sz="4200" dirty="0" err="1">
                <a:solidFill>
                  <a:srgbClr val="1211CA"/>
                </a:solidFill>
                <a:latin typeface="Montserrat Heavy"/>
              </a:rPr>
              <a:t>Tujuan</a:t>
            </a:r>
            <a:r>
              <a:rPr lang="en-US" sz="4200" dirty="0">
                <a:solidFill>
                  <a:srgbClr val="1211CA"/>
                </a:solidFill>
                <a:latin typeface="Montserrat Heavy"/>
              </a:rPr>
              <a:t> </a:t>
            </a:r>
            <a:r>
              <a:rPr lang="en-US" sz="4200" dirty="0" err="1">
                <a:solidFill>
                  <a:srgbClr val="1211CA"/>
                </a:solidFill>
                <a:latin typeface="Montserrat Heavy"/>
              </a:rPr>
              <a:t>Pembelajaran</a:t>
            </a:r>
            <a:endParaRPr lang="en-US" sz="4200" dirty="0">
              <a:solidFill>
                <a:srgbClr val="1211CA"/>
              </a:solidFill>
              <a:latin typeface="Montserrat Heavy"/>
            </a:endParaRPr>
          </a:p>
        </p:txBody>
      </p:sp>
      <p:sp>
        <p:nvSpPr>
          <p:cNvPr id="7" name="TextBox 7"/>
          <p:cNvSpPr txBox="1"/>
          <p:nvPr/>
        </p:nvSpPr>
        <p:spPr>
          <a:xfrm>
            <a:off x="1737641" y="3266795"/>
            <a:ext cx="6448950" cy="508152"/>
          </a:xfrm>
          <a:prstGeom prst="rect">
            <a:avLst/>
          </a:prstGeom>
        </p:spPr>
        <p:txBody>
          <a:bodyPr lIns="0" tIns="0" rIns="0" bIns="0" rtlCol="0" anchor="t">
            <a:spAutoFit/>
          </a:bodyPr>
          <a:lstStyle/>
          <a:p>
            <a:pPr>
              <a:lnSpc>
                <a:spcPts val="3947"/>
              </a:lnSpc>
            </a:pPr>
            <a:r>
              <a:rPr lang="en-US" sz="4200" dirty="0">
                <a:solidFill>
                  <a:srgbClr val="F9B314"/>
                </a:solidFill>
                <a:latin typeface="Montserrat Heavy"/>
              </a:rPr>
              <a:t>Design a poster</a:t>
            </a:r>
          </a:p>
        </p:txBody>
      </p:sp>
      <p:sp>
        <p:nvSpPr>
          <p:cNvPr id="9" name="TextBox 9"/>
          <p:cNvSpPr txBox="1"/>
          <p:nvPr/>
        </p:nvSpPr>
        <p:spPr>
          <a:xfrm>
            <a:off x="2590800" y="4424448"/>
            <a:ext cx="11097298" cy="4432367"/>
          </a:xfrm>
          <a:prstGeom prst="rect">
            <a:avLst/>
          </a:prstGeom>
        </p:spPr>
        <p:txBody>
          <a:bodyPr wrap="square" lIns="0" tIns="0" rIns="0" bIns="0" rtlCol="0" anchor="t">
            <a:spAutoFit/>
          </a:bodyPr>
          <a:lstStyle/>
          <a:p>
            <a:pPr marL="514350" indent="-514350">
              <a:lnSpc>
                <a:spcPct val="150000"/>
              </a:lnSpc>
              <a:buAutoNum type="arabicPeriod"/>
            </a:pPr>
            <a:r>
              <a:rPr lang="en-US" sz="2800" dirty="0">
                <a:solidFill>
                  <a:srgbClr val="1211CA"/>
                </a:solidFill>
                <a:latin typeface="Montserrat Classic Bold"/>
              </a:rPr>
              <a:t>All about poster competitions</a:t>
            </a:r>
          </a:p>
          <a:p>
            <a:pPr marL="514350" indent="-514350">
              <a:lnSpc>
                <a:spcPct val="150000"/>
              </a:lnSpc>
              <a:buAutoNum type="arabicPeriod"/>
            </a:pPr>
            <a:r>
              <a:rPr lang="en-US" sz="2800" dirty="0">
                <a:solidFill>
                  <a:srgbClr val="1211CA"/>
                </a:solidFill>
                <a:latin typeface="Montserrat Classic Bold"/>
              </a:rPr>
              <a:t>Graphic Design &amp; UI Design</a:t>
            </a:r>
          </a:p>
          <a:p>
            <a:pPr marL="514350" indent="-514350">
              <a:lnSpc>
                <a:spcPct val="150000"/>
              </a:lnSpc>
              <a:buAutoNum type="arabicPeriod"/>
            </a:pPr>
            <a:r>
              <a:rPr lang="en-US" sz="2800" dirty="0">
                <a:solidFill>
                  <a:srgbClr val="1211CA"/>
                </a:solidFill>
                <a:latin typeface="Montserrat Classic Bold"/>
              </a:rPr>
              <a:t>Elements of Poster</a:t>
            </a:r>
          </a:p>
          <a:p>
            <a:pPr marL="514350" indent="-514350">
              <a:lnSpc>
                <a:spcPct val="150000"/>
              </a:lnSpc>
              <a:buAutoNum type="arabicPeriod"/>
            </a:pPr>
            <a:r>
              <a:rPr lang="en-US" sz="2800" dirty="0">
                <a:solidFill>
                  <a:srgbClr val="1211CA"/>
                </a:solidFill>
                <a:latin typeface="Montserrat Classic Bold"/>
              </a:rPr>
              <a:t>What you need to learn about Poster</a:t>
            </a:r>
          </a:p>
          <a:p>
            <a:pPr marL="514350" indent="-514350">
              <a:lnSpc>
                <a:spcPct val="150000"/>
              </a:lnSpc>
              <a:buAutoNum type="arabicPeriod"/>
            </a:pPr>
            <a:r>
              <a:rPr lang="en-US" sz="2800" dirty="0">
                <a:solidFill>
                  <a:srgbClr val="1211CA"/>
                </a:solidFill>
                <a:latin typeface="Montserrat Classic Bold"/>
              </a:rPr>
              <a:t>Type of Poster</a:t>
            </a:r>
          </a:p>
          <a:p>
            <a:pPr marL="514350" indent="-514350">
              <a:lnSpc>
                <a:spcPct val="150000"/>
              </a:lnSpc>
              <a:buAutoNum type="arabicPeriod"/>
            </a:pPr>
            <a:r>
              <a:rPr lang="en-US" sz="2800" dirty="0">
                <a:solidFill>
                  <a:srgbClr val="1211CA"/>
                </a:solidFill>
                <a:latin typeface="Montserrat Classic Bold"/>
              </a:rPr>
              <a:t>Practice with DESIGN THINKING</a:t>
            </a:r>
          </a:p>
          <a:p>
            <a:pPr marL="514350" indent="-514350">
              <a:lnSpc>
                <a:spcPct val="150000"/>
              </a:lnSpc>
              <a:buAutoNum type="arabicPeriod"/>
            </a:pPr>
            <a:r>
              <a:rPr lang="en-US" sz="2800" dirty="0">
                <a:solidFill>
                  <a:srgbClr val="1211CA"/>
                </a:solidFill>
                <a:latin typeface="Montserrat Classic Bold"/>
              </a:rPr>
              <a:t>Quick Insight for Quick Design</a:t>
            </a:r>
          </a:p>
        </p:txBody>
      </p:sp>
      <p:grpSp>
        <p:nvGrpSpPr>
          <p:cNvPr id="20" name="Group 20"/>
          <p:cNvGrpSpPr/>
          <p:nvPr/>
        </p:nvGrpSpPr>
        <p:grpSpPr>
          <a:xfrm>
            <a:off x="1028700" y="1574847"/>
            <a:ext cx="1856645" cy="68071"/>
            <a:chOff x="0" y="0"/>
            <a:chExt cx="488993" cy="17928"/>
          </a:xfrm>
        </p:grpSpPr>
        <p:sp>
          <p:nvSpPr>
            <p:cNvPr id="21" name="Freeform 21"/>
            <p:cNvSpPr/>
            <p:nvPr/>
          </p:nvSpPr>
          <p:spPr>
            <a:xfrm>
              <a:off x="0" y="0"/>
              <a:ext cx="488993" cy="17928"/>
            </a:xfrm>
            <a:custGeom>
              <a:avLst/>
              <a:gdLst/>
              <a:ahLst/>
              <a:cxnLst/>
              <a:rect l="l" t="t" r="r" b="b"/>
              <a:pathLst>
                <a:path w="488993" h="17928">
                  <a:moveTo>
                    <a:pt x="0" y="0"/>
                  </a:moveTo>
                  <a:lnTo>
                    <a:pt x="488993" y="0"/>
                  </a:lnTo>
                  <a:lnTo>
                    <a:pt x="488993" y="17928"/>
                  </a:lnTo>
                  <a:lnTo>
                    <a:pt x="0" y="17928"/>
                  </a:lnTo>
                  <a:close/>
                </a:path>
              </a:pathLst>
            </a:custGeom>
            <a:solidFill>
              <a:srgbClr val="F9B314"/>
            </a:solidFill>
          </p:spPr>
        </p:sp>
        <p:sp>
          <p:nvSpPr>
            <p:cNvPr id="22" name="TextBox 22"/>
            <p:cNvSpPr txBox="1"/>
            <p:nvPr/>
          </p:nvSpPr>
          <p:spPr>
            <a:xfrm>
              <a:off x="0" y="-38100"/>
              <a:ext cx="488993" cy="56028"/>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028700" y="981075"/>
            <a:ext cx="3489971" cy="386709"/>
          </a:xfrm>
          <a:prstGeom prst="rect">
            <a:avLst/>
          </a:prstGeom>
        </p:spPr>
        <p:txBody>
          <a:bodyPr lIns="0" tIns="0" rIns="0" bIns="0" rtlCol="0" anchor="t">
            <a:spAutoFit/>
          </a:bodyPr>
          <a:lstStyle/>
          <a:p>
            <a:pPr>
              <a:lnSpc>
                <a:spcPts val="3359"/>
              </a:lnSpc>
            </a:pPr>
            <a:r>
              <a:rPr lang="en-US" sz="2400" dirty="0" err="1">
                <a:solidFill>
                  <a:srgbClr val="101010"/>
                </a:solidFill>
                <a:latin typeface="Montserrat Classic Bold"/>
              </a:rPr>
              <a:t>Klinik</a:t>
            </a:r>
            <a:r>
              <a:rPr lang="en-US" sz="2400" dirty="0">
                <a:solidFill>
                  <a:srgbClr val="101010"/>
                </a:solidFill>
                <a:latin typeface="Montserrat Classic Bold"/>
              </a:rPr>
              <a:t> </a:t>
            </a:r>
            <a:r>
              <a:rPr lang="en-US" sz="2400" dirty="0" err="1">
                <a:solidFill>
                  <a:srgbClr val="101010"/>
                </a:solidFill>
                <a:latin typeface="Montserrat Classic Bold"/>
              </a:rPr>
              <a:t>Mawapres</a:t>
            </a:r>
            <a:endParaRPr lang="en-US" sz="2400" dirty="0">
              <a:solidFill>
                <a:srgbClr val="101010"/>
              </a:solidFill>
              <a:latin typeface="Montserrat Classic Bold"/>
            </a:endParaRPr>
          </a:p>
        </p:txBody>
      </p:sp>
    </p:spTree>
    <p:extLst>
      <p:ext uri="{BB962C8B-B14F-4D97-AF65-F5344CB8AC3E}">
        <p14:creationId xmlns:p14="http://schemas.microsoft.com/office/powerpoint/2010/main" val="2002708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1171050" y="3987199"/>
            <a:ext cx="6448950" cy="1015663"/>
          </a:xfrm>
          <a:prstGeom prst="rect">
            <a:avLst/>
          </a:prstGeom>
        </p:spPr>
        <p:txBody>
          <a:bodyPr wrap="square" lIns="0" tIns="0" rIns="0" bIns="0" rtlCol="0" anchor="t">
            <a:spAutoFit/>
          </a:bodyPr>
          <a:lstStyle/>
          <a:p>
            <a:r>
              <a:rPr lang="en-US" sz="6600" dirty="0">
                <a:solidFill>
                  <a:srgbClr val="FF0000"/>
                </a:solidFill>
                <a:latin typeface="Montserrat Heavy"/>
              </a:rPr>
              <a:t>Don’t Do it</a:t>
            </a:r>
            <a:endParaRPr lang="en-US" sz="3200" dirty="0">
              <a:solidFill>
                <a:srgbClr val="FF0000"/>
              </a:solidFill>
              <a:latin typeface="Montserrat Heavy"/>
            </a:endParaRPr>
          </a:p>
        </p:txBody>
      </p:sp>
      <p:sp>
        <p:nvSpPr>
          <p:cNvPr id="4" name="TextBox 3">
            <a:extLst>
              <a:ext uri="{FF2B5EF4-FFF2-40B4-BE49-F238E27FC236}">
                <a16:creationId xmlns:a16="http://schemas.microsoft.com/office/drawing/2014/main" id="{F46098F0-303A-CB0F-6DA0-C54CFA7B712F}"/>
              </a:ext>
            </a:extLst>
          </p:cNvPr>
          <p:cNvSpPr txBox="1"/>
          <p:nvPr/>
        </p:nvSpPr>
        <p:spPr>
          <a:xfrm>
            <a:off x="1094855" y="5106011"/>
            <a:ext cx="5839345" cy="707886"/>
          </a:xfrm>
          <a:prstGeom prst="rect">
            <a:avLst/>
          </a:prstGeom>
          <a:noFill/>
        </p:spPr>
        <p:txBody>
          <a:bodyPr wrap="square">
            <a:spAutoFit/>
          </a:bodyPr>
          <a:lstStyle/>
          <a:p>
            <a:r>
              <a:rPr lang="en-US" sz="4000" b="1" i="0" dirty="0">
                <a:solidFill>
                  <a:srgbClr val="25282A"/>
                </a:solidFill>
                <a:effectLst/>
                <a:latin typeface="Montserrat Classic" panose="020B0604020202020204" charset="0"/>
              </a:rPr>
              <a:t>Font and color overkill</a:t>
            </a:r>
            <a:endParaRPr lang="en-US" sz="4000" b="1" dirty="0">
              <a:latin typeface="Montserrat Classic" panose="020B0604020202020204" charset="0"/>
            </a:endParaRPr>
          </a:p>
        </p:txBody>
      </p:sp>
      <p:pic>
        <p:nvPicPr>
          <p:cNvPr id="15362" name="Picture 2" descr="DesignTips9">
            <a:extLst>
              <a:ext uri="{FF2B5EF4-FFF2-40B4-BE49-F238E27FC236}">
                <a16:creationId xmlns:a16="http://schemas.microsoft.com/office/drawing/2014/main" id="{617EE3E2-93A3-840A-ECB9-9C9D8B13F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1" y="2175108"/>
            <a:ext cx="10551157" cy="593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097B2AE-E170-3A9A-2AAA-2194F536370A}"/>
              </a:ext>
            </a:extLst>
          </p:cNvPr>
          <p:cNvCxnSpPr>
            <a:cxnSpLocks/>
          </p:cNvCxnSpPr>
          <p:nvPr/>
        </p:nvCxnSpPr>
        <p:spPr>
          <a:xfrm>
            <a:off x="7162800" y="1562100"/>
            <a:ext cx="0" cy="7162800"/>
          </a:xfrm>
          <a:prstGeom prst="line">
            <a:avLst/>
          </a:prstGeom>
        </p:spPr>
        <p:style>
          <a:lnRef idx="1">
            <a:schemeClr val="dk1"/>
          </a:lnRef>
          <a:fillRef idx="0">
            <a:schemeClr val="dk1"/>
          </a:fillRef>
          <a:effectRef idx="0">
            <a:schemeClr val="dk1"/>
          </a:effectRef>
          <a:fontRef idx="minor">
            <a:schemeClr val="tx1"/>
          </a:fontRef>
        </p:style>
      </p:cxnSp>
      <p:sp>
        <p:nvSpPr>
          <p:cNvPr id="6" name="TextBox 6"/>
          <p:cNvSpPr txBox="1"/>
          <p:nvPr/>
        </p:nvSpPr>
        <p:spPr>
          <a:xfrm>
            <a:off x="1171050" y="3987199"/>
            <a:ext cx="6448950" cy="1015663"/>
          </a:xfrm>
          <a:prstGeom prst="rect">
            <a:avLst/>
          </a:prstGeom>
        </p:spPr>
        <p:txBody>
          <a:bodyPr wrap="square" lIns="0" tIns="0" rIns="0" bIns="0" rtlCol="0" anchor="t">
            <a:spAutoFit/>
          </a:bodyPr>
          <a:lstStyle/>
          <a:p>
            <a:r>
              <a:rPr lang="en-US" sz="6600" dirty="0">
                <a:solidFill>
                  <a:srgbClr val="FF0000"/>
                </a:solidFill>
                <a:latin typeface="Montserrat Heavy"/>
              </a:rPr>
              <a:t>Don’t Do it</a:t>
            </a:r>
            <a:endParaRPr lang="en-US" sz="3200" dirty="0">
              <a:solidFill>
                <a:srgbClr val="FF0000"/>
              </a:solidFill>
              <a:latin typeface="Montserrat Heavy"/>
            </a:endParaRPr>
          </a:p>
        </p:txBody>
      </p:sp>
      <p:sp>
        <p:nvSpPr>
          <p:cNvPr id="4" name="TextBox 3">
            <a:extLst>
              <a:ext uri="{FF2B5EF4-FFF2-40B4-BE49-F238E27FC236}">
                <a16:creationId xmlns:a16="http://schemas.microsoft.com/office/drawing/2014/main" id="{F46098F0-303A-CB0F-6DA0-C54CFA7B712F}"/>
              </a:ext>
            </a:extLst>
          </p:cNvPr>
          <p:cNvSpPr txBox="1"/>
          <p:nvPr/>
        </p:nvSpPr>
        <p:spPr>
          <a:xfrm>
            <a:off x="1094855" y="5106011"/>
            <a:ext cx="5839345" cy="707886"/>
          </a:xfrm>
          <a:prstGeom prst="rect">
            <a:avLst/>
          </a:prstGeom>
          <a:noFill/>
        </p:spPr>
        <p:txBody>
          <a:bodyPr wrap="square">
            <a:spAutoFit/>
          </a:bodyPr>
          <a:lstStyle/>
          <a:p>
            <a:r>
              <a:rPr lang="en-US" sz="4000" b="1" dirty="0">
                <a:solidFill>
                  <a:srgbClr val="25282A"/>
                </a:solidFill>
                <a:latin typeface="Montserrat Classic" panose="020B0604020202020204" charset="0"/>
              </a:rPr>
              <a:t>Bad contrast</a:t>
            </a:r>
          </a:p>
        </p:txBody>
      </p:sp>
      <p:pic>
        <p:nvPicPr>
          <p:cNvPr id="17410" name="Picture 2" descr="How to Create Clutter-Free Infographics With Lots of Information">
            <a:extLst>
              <a:ext uri="{FF2B5EF4-FFF2-40B4-BE49-F238E27FC236}">
                <a16:creationId xmlns:a16="http://schemas.microsoft.com/office/drawing/2014/main" id="{B60D3C2D-97CF-6D87-A5E8-02E625436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66" t="13826" r="8000"/>
          <a:stretch/>
        </p:blipFill>
        <p:spPr bwMode="auto">
          <a:xfrm>
            <a:off x="7391401" y="2398023"/>
            <a:ext cx="10667995" cy="541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4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6A408F7-1D4C-2DCF-6476-5E665EDE36B7}"/>
              </a:ext>
            </a:extLst>
          </p:cNvPr>
          <p:cNvGrpSpPr/>
          <p:nvPr/>
        </p:nvGrpSpPr>
        <p:grpSpPr>
          <a:xfrm>
            <a:off x="5919525" y="4287555"/>
            <a:ext cx="6448950" cy="1711891"/>
            <a:chOff x="5919525" y="4540258"/>
            <a:chExt cx="6448950" cy="1711891"/>
          </a:xfrm>
        </p:grpSpPr>
        <p:sp>
          <p:nvSpPr>
            <p:cNvPr id="18" name="TextBox 18"/>
            <p:cNvSpPr txBox="1"/>
            <p:nvPr/>
          </p:nvSpPr>
          <p:spPr>
            <a:xfrm>
              <a:off x="5919525" y="4540258"/>
              <a:ext cx="6448950" cy="603242"/>
            </a:xfrm>
            <a:prstGeom prst="rect">
              <a:avLst/>
            </a:prstGeom>
          </p:spPr>
          <p:txBody>
            <a:bodyPr lIns="0" tIns="0" rIns="0" bIns="0" rtlCol="0" anchor="t">
              <a:spAutoFit/>
            </a:bodyPr>
            <a:lstStyle/>
            <a:p>
              <a:pPr algn="ctr">
                <a:lnSpc>
                  <a:spcPts val="3947"/>
                </a:lnSpc>
              </a:pPr>
              <a:r>
                <a:rPr lang="en-US" sz="7200" dirty="0">
                  <a:solidFill>
                    <a:srgbClr val="1211CA"/>
                  </a:solidFill>
                  <a:latin typeface="Montserrat Heavy"/>
                </a:rPr>
                <a:t>Design</a:t>
              </a:r>
            </a:p>
          </p:txBody>
        </p:sp>
        <p:sp>
          <p:nvSpPr>
            <p:cNvPr id="19" name="TextBox 19"/>
            <p:cNvSpPr txBox="1"/>
            <p:nvPr/>
          </p:nvSpPr>
          <p:spPr>
            <a:xfrm>
              <a:off x="5919525" y="5648907"/>
              <a:ext cx="6448950" cy="603242"/>
            </a:xfrm>
            <a:prstGeom prst="rect">
              <a:avLst/>
            </a:prstGeom>
          </p:spPr>
          <p:txBody>
            <a:bodyPr lIns="0" tIns="0" rIns="0" bIns="0" rtlCol="0" anchor="t">
              <a:spAutoFit/>
            </a:bodyPr>
            <a:lstStyle/>
            <a:p>
              <a:pPr algn="ctr">
                <a:lnSpc>
                  <a:spcPts val="3947"/>
                </a:lnSpc>
              </a:pPr>
              <a:r>
                <a:rPr lang="en-US" sz="7200" dirty="0">
                  <a:solidFill>
                    <a:srgbClr val="F9B314"/>
                  </a:solidFill>
                  <a:latin typeface="Montserrat Heavy"/>
                </a:rPr>
                <a:t>Thinking</a:t>
              </a:r>
            </a:p>
          </p:txBody>
        </p:sp>
      </p:grpSp>
    </p:spTree>
    <p:extLst>
      <p:ext uri="{BB962C8B-B14F-4D97-AF65-F5344CB8AC3E}">
        <p14:creationId xmlns:p14="http://schemas.microsoft.com/office/powerpoint/2010/main" val="2296770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Five stages in the design thinking process.">
            <a:extLst>
              <a:ext uri="{FF2B5EF4-FFF2-40B4-BE49-F238E27FC236}">
                <a16:creationId xmlns:a16="http://schemas.microsoft.com/office/drawing/2014/main" id="{EA96993B-F337-282A-4201-BF1048009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667"/>
          <a:stretch/>
        </p:blipFill>
        <p:spPr bwMode="auto">
          <a:xfrm>
            <a:off x="3218498" y="0"/>
            <a:ext cx="1185100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35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ECB76804-3E13-9598-681C-C1E410080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381"/>
          <a:stretch/>
        </p:blipFill>
        <p:spPr bwMode="auto">
          <a:xfrm>
            <a:off x="-2458" y="645739"/>
            <a:ext cx="18290458" cy="85363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A27E9B-8038-41BE-475F-9B1751C3CEF3}"/>
              </a:ext>
            </a:extLst>
          </p:cNvPr>
          <p:cNvSpPr/>
          <p:nvPr/>
        </p:nvSpPr>
        <p:spPr>
          <a:xfrm>
            <a:off x="-304800" y="1257300"/>
            <a:ext cx="2971800" cy="1828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FA9C3C-DE39-3983-E4C5-A3C16575FEC0}"/>
              </a:ext>
            </a:extLst>
          </p:cNvPr>
          <p:cNvSpPr/>
          <p:nvPr/>
        </p:nvSpPr>
        <p:spPr>
          <a:xfrm>
            <a:off x="16306800" y="528484"/>
            <a:ext cx="2971800" cy="1828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72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0790" y="0"/>
            <a:ext cx="212090" cy="5143500"/>
            <a:chOff x="0" y="0"/>
            <a:chExt cx="55859" cy="1354667"/>
          </a:xfrm>
        </p:grpSpPr>
        <p:sp>
          <p:nvSpPr>
            <p:cNvPr id="3" name="Freeform 3"/>
            <p:cNvSpPr/>
            <p:nvPr/>
          </p:nvSpPr>
          <p:spPr>
            <a:xfrm>
              <a:off x="0" y="0"/>
              <a:ext cx="55859" cy="1354667"/>
            </a:xfrm>
            <a:custGeom>
              <a:avLst/>
              <a:gdLst/>
              <a:ahLst/>
              <a:cxnLst/>
              <a:rect l="l" t="t" r="r" b="b"/>
              <a:pathLst>
                <a:path w="55859" h="1354667">
                  <a:moveTo>
                    <a:pt x="0" y="0"/>
                  </a:moveTo>
                  <a:lnTo>
                    <a:pt x="55859" y="0"/>
                  </a:lnTo>
                  <a:lnTo>
                    <a:pt x="55859" y="1354667"/>
                  </a:lnTo>
                  <a:lnTo>
                    <a:pt x="0" y="1354667"/>
                  </a:lnTo>
                  <a:close/>
                </a:path>
              </a:pathLst>
            </a:custGeom>
            <a:solidFill>
              <a:srgbClr val="F9B314"/>
            </a:solidFill>
          </p:spPr>
        </p:sp>
        <p:sp>
          <p:nvSpPr>
            <p:cNvPr id="4" name="TextBox 4"/>
            <p:cNvSpPr txBox="1"/>
            <p:nvPr/>
          </p:nvSpPr>
          <p:spPr>
            <a:xfrm>
              <a:off x="0" y="-38100"/>
              <a:ext cx="55859" cy="13927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829775" y="4088040"/>
            <a:ext cx="9288593" cy="1360170"/>
          </a:xfrm>
          <a:prstGeom prst="rect">
            <a:avLst/>
          </a:prstGeom>
        </p:spPr>
        <p:txBody>
          <a:bodyPr lIns="0" tIns="0" rIns="0" bIns="0" rtlCol="0" anchor="t">
            <a:spAutoFit/>
          </a:bodyPr>
          <a:lstStyle/>
          <a:p>
            <a:pPr>
              <a:lnSpc>
                <a:spcPts val="10560"/>
              </a:lnSpc>
            </a:pPr>
            <a:r>
              <a:rPr lang="en-US" sz="9600" dirty="0">
                <a:solidFill>
                  <a:srgbClr val="1211CA"/>
                </a:solidFill>
                <a:latin typeface="Montserrat Ultra-Bold"/>
              </a:rPr>
              <a:t>THANK YOU</a:t>
            </a:r>
          </a:p>
        </p:txBody>
      </p:sp>
      <p:sp>
        <p:nvSpPr>
          <p:cNvPr id="8" name="TextBox 8"/>
          <p:cNvSpPr txBox="1"/>
          <p:nvPr/>
        </p:nvSpPr>
        <p:spPr>
          <a:xfrm>
            <a:off x="2829775" y="5448210"/>
            <a:ext cx="9288593" cy="444737"/>
          </a:xfrm>
          <a:prstGeom prst="rect">
            <a:avLst/>
          </a:prstGeom>
        </p:spPr>
        <p:txBody>
          <a:bodyPr lIns="0" tIns="0" rIns="0" bIns="0" rtlCol="0" anchor="t">
            <a:spAutoFit/>
          </a:bodyPr>
          <a:lstStyle/>
          <a:p>
            <a:pPr>
              <a:lnSpc>
                <a:spcPts val="3920"/>
              </a:lnSpc>
            </a:pPr>
            <a:r>
              <a:rPr lang="en-US" sz="2800" spc="963" dirty="0">
                <a:solidFill>
                  <a:srgbClr val="101010"/>
                </a:solidFill>
                <a:latin typeface="Montserrat Classic"/>
              </a:rPr>
              <a:t>PILMAPRES 2024</a:t>
            </a:r>
          </a:p>
        </p:txBody>
      </p:sp>
      <p:sp>
        <p:nvSpPr>
          <p:cNvPr id="9" name="TextBox 9"/>
          <p:cNvSpPr txBox="1"/>
          <p:nvPr/>
        </p:nvSpPr>
        <p:spPr>
          <a:xfrm>
            <a:off x="14997446" y="8636800"/>
            <a:ext cx="2261854" cy="444737"/>
          </a:xfrm>
          <a:prstGeom prst="rect">
            <a:avLst/>
          </a:prstGeom>
        </p:spPr>
        <p:txBody>
          <a:bodyPr lIns="0" tIns="0" rIns="0" bIns="0" rtlCol="0" anchor="t">
            <a:spAutoFit/>
          </a:bodyPr>
          <a:lstStyle/>
          <a:p>
            <a:pPr algn="r">
              <a:lnSpc>
                <a:spcPts val="3920"/>
              </a:lnSpc>
            </a:pPr>
            <a:r>
              <a:rPr lang="en-US" sz="2800" dirty="0">
                <a:solidFill>
                  <a:srgbClr val="101010"/>
                </a:solidFill>
                <a:latin typeface="Montserrat Classic"/>
              </a:rPr>
              <a:t>End Slide</a:t>
            </a:r>
          </a:p>
        </p:txBody>
      </p:sp>
      <p:grpSp>
        <p:nvGrpSpPr>
          <p:cNvPr id="10" name="Group 10"/>
          <p:cNvGrpSpPr/>
          <p:nvPr/>
        </p:nvGrpSpPr>
        <p:grpSpPr>
          <a:xfrm>
            <a:off x="14500955" y="2448814"/>
            <a:ext cx="2758345" cy="245871"/>
            <a:chOff x="0" y="0"/>
            <a:chExt cx="726478" cy="64756"/>
          </a:xfrm>
        </p:grpSpPr>
        <p:sp>
          <p:nvSpPr>
            <p:cNvPr id="11" name="Freeform 11"/>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F9B314"/>
            </a:solidFill>
          </p:spPr>
        </p:sp>
        <p:sp>
          <p:nvSpPr>
            <p:cNvPr id="12" name="TextBox 12"/>
            <p:cNvSpPr txBox="1"/>
            <p:nvPr/>
          </p:nvSpPr>
          <p:spPr>
            <a:xfrm>
              <a:off x="0" y="-38100"/>
              <a:ext cx="726478" cy="102856"/>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3769329" y="952500"/>
            <a:ext cx="3489971" cy="1211678"/>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Klinik Mawapres</a:t>
            </a:r>
            <a:endParaRPr lang="en-US" sz="3600" dirty="0">
              <a:solidFill>
                <a:srgbClr val="101010"/>
              </a:solidFill>
              <a:latin typeface="Montserrat Classic Bold"/>
            </a:endParaRPr>
          </a:p>
        </p:txBody>
      </p:sp>
    </p:spTree>
    <p:extLst>
      <p:ext uri="{BB962C8B-B14F-4D97-AF65-F5344CB8AC3E}">
        <p14:creationId xmlns:p14="http://schemas.microsoft.com/office/powerpoint/2010/main" val="3235926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134601" y="3576713"/>
            <a:ext cx="7124700" cy="6710288"/>
            <a:chOff x="0" y="0"/>
            <a:chExt cx="8636677" cy="8134319"/>
          </a:xfrm>
        </p:grpSpPr>
        <p:pic>
          <p:nvPicPr>
            <p:cNvPr id="9" name="Picture 9"/>
            <p:cNvPicPr>
              <a:picLocks noChangeAspect="1"/>
            </p:cNvPicPr>
            <p:nvPr/>
          </p:nvPicPr>
          <p:blipFill>
            <a:blip r:embed="rId3"/>
            <a:srcRect l="14630" r="14630"/>
            <a:stretch>
              <a:fillRect/>
            </a:stretch>
          </p:blipFill>
          <p:spPr>
            <a:xfrm>
              <a:off x="0" y="0"/>
              <a:ext cx="8636677" cy="8134319"/>
            </a:xfrm>
            <a:prstGeom prst="rect">
              <a:avLst/>
            </a:prstGeom>
          </p:spPr>
        </p:pic>
      </p:grpSp>
      <p:sp>
        <p:nvSpPr>
          <p:cNvPr id="10" name="TextBox 10"/>
          <p:cNvSpPr txBox="1"/>
          <p:nvPr/>
        </p:nvSpPr>
        <p:spPr>
          <a:xfrm>
            <a:off x="1028700" y="3657052"/>
            <a:ext cx="9105900" cy="2215991"/>
          </a:xfrm>
          <a:prstGeom prst="rect">
            <a:avLst/>
          </a:prstGeom>
        </p:spPr>
        <p:txBody>
          <a:bodyPr wrap="square" lIns="0" tIns="0" rIns="0" bIns="0" rtlCol="0" anchor="t">
            <a:spAutoFit/>
          </a:bodyPr>
          <a:lstStyle/>
          <a:p>
            <a:r>
              <a:rPr lang="en-US" sz="7200" dirty="0">
                <a:solidFill>
                  <a:srgbClr val="1211CA"/>
                </a:solidFill>
                <a:latin typeface="Montserrat Heavy"/>
              </a:rPr>
              <a:t>All about poster competitions</a:t>
            </a:r>
          </a:p>
        </p:txBody>
      </p:sp>
      <p:sp>
        <p:nvSpPr>
          <p:cNvPr id="15" name="TextBox 15"/>
          <p:cNvSpPr txBox="1"/>
          <p:nvPr/>
        </p:nvSpPr>
        <p:spPr>
          <a:xfrm>
            <a:off x="1028700" y="6315267"/>
            <a:ext cx="8420100" cy="1847044"/>
          </a:xfrm>
          <a:prstGeom prst="rect">
            <a:avLst/>
          </a:prstGeom>
        </p:spPr>
        <p:txBody>
          <a:bodyPr wrap="square" lIns="0" tIns="0" rIns="0" bIns="0" rtlCol="0" anchor="t">
            <a:spAutoFit/>
          </a:bodyPr>
          <a:lstStyle/>
          <a:p>
            <a:pPr marL="514350" indent="-514350">
              <a:lnSpc>
                <a:spcPct val="150000"/>
              </a:lnSpc>
              <a:buAutoNum type="arabicPeriod"/>
            </a:pPr>
            <a:r>
              <a:rPr lang="en-US" sz="2800" dirty="0">
                <a:solidFill>
                  <a:srgbClr val="2D262A"/>
                </a:solidFill>
                <a:latin typeface="Montserrat Classic"/>
              </a:rPr>
              <a:t>You can be an artist, but it’s not a must</a:t>
            </a:r>
          </a:p>
          <a:p>
            <a:pPr marL="514350" indent="-514350">
              <a:lnSpc>
                <a:spcPct val="150000"/>
              </a:lnSpc>
              <a:buAutoNum type="arabicPeriod"/>
            </a:pPr>
            <a:r>
              <a:rPr lang="en-US" sz="2800" dirty="0">
                <a:solidFill>
                  <a:srgbClr val="2D262A"/>
                </a:solidFill>
                <a:latin typeface="Montserrat Classic"/>
              </a:rPr>
              <a:t>Be A </a:t>
            </a:r>
            <a:r>
              <a:rPr lang="en-US" sz="2800" dirty="0" err="1">
                <a:solidFill>
                  <a:srgbClr val="2D262A"/>
                </a:solidFill>
                <a:latin typeface="Montserrat Classic"/>
              </a:rPr>
              <a:t>Mandor</a:t>
            </a:r>
            <a:endParaRPr lang="en-US" sz="2800" dirty="0">
              <a:solidFill>
                <a:srgbClr val="2D262A"/>
              </a:solidFill>
              <a:latin typeface="Montserrat Classic"/>
            </a:endParaRPr>
          </a:p>
          <a:p>
            <a:pPr marL="514350" indent="-514350">
              <a:lnSpc>
                <a:spcPct val="150000"/>
              </a:lnSpc>
              <a:buAutoNum type="arabicPeriod"/>
            </a:pPr>
            <a:r>
              <a:rPr lang="fr-FR" sz="2800" dirty="0" err="1">
                <a:solidFill>
                  <a:srgbClr val="2D262A"/>
                </a:solidFill>
                <a:latin typeface="Montserrat Classic"/>
              </a:rPr>
              <a:t>Having</a:t>
            </a:r>
            <a:r>
              <a:rPr lang="fr-FR" sz="2800" dirty="0">
                <a:solidFill>
                  <a:srgbClr val="2D262A"/>
                </a:solidFill>
                <a:latin typeface="Montserrat Classic"/>
              </a:rPr>
              <a:t> a passion, taste and </a:t>
            </a:r>
            <a:r>
              <a:rPr lang="fr-FR" sz="2800" dirty="0" err="1">
                <a:solidFill>
                  <a:srgbClr val="2D262A"/>
                </a:solidFill>
                <a:latin typeface="Montserrat Classic"/>
              </a:rPr>
              <a:t>willing</a:t>
            </a:r>
            <a:r>
              <a:rPr lang="fr-FR" sz="2800" dirty="0">
                <a:solidFill>
                  <a:srgbClr val="2D262A"/>
                </a:solidFill>
                <a:latin typeface="Montserrat Classic"/>
              </a:rPr>
              <a:t> to </a:t>
            </a:r>
            <a:r>
              <a:rPr lang="fr-FR" sz="2800" dirty="0" err="1">
                <a:solidFill>
                  <a:srgbClr val="2D262A"/>
                </a:solidFill>
                <a:latin typeface="Montserrat Classic"/>
              </a:rPr>
              <a:t>learn</a:t>
            </a:r>
            <a:endParaRPr lang="en-US" sz="2800" dirty="0">
              <a:solidFill>
                <a:srgbClr val="2D262A"/>
              </a:solidFill>
              <a:latin typeface="Montserrat Classic"/>
            </a:endParaRPr>
          </a:p>
        </p:txBody>
      </p:sp>
      <p:grpSp>
        <p:nvGrpSpPr>
          <p:cNvPr id="17" name="Group 20">
            <a:extLst>
              <a:ext uri="{FF2B5EF4-FFF2-40B4-BE49-F238E27FC236}">
                <a16:creationId xmlns:a16="http://schemas.microsoft.com/office/drawing/2014/main" id="{3142D373-B8E1-5E33-5551-C7DF1EFD429A}"/>
              </a:ext>
            </a:extLst>
          </p:cNvPr>
          <p:cNvGrpSpPr/>
          <p:nvPr/>
        </p:nvGrpSpPr>
        <p:grpSpPr>
          <a:xfrm>
            <a:off x="1028700" y="1574847"/>
            <a:ext cx="1856645" cy="68071"/>
            <a:chOff x="0" y="0"/>
            <a:chExt cx="488993" cy="17928"/>
          </a:xfrm>
        </p:grpSpPr>
        <p:sp>
          <p:nvSpPr>
            <p:cNvPr id="18" name="Freeform 21">
              <a:extLst>
                <a:ext uri="{FF2B5EF4-FFF2-40B4-BE49-F238E27FC236}">
                  <a16:creationId xmlns:a16="http://schemas.microsoft.com/office/drawing/2014/main" id="{A3ABF397-AB18-131D-758A-F57BA21FA591}"/>
                </a:ext>
              </a:extLst>
            </p:cNvPr>
            <p:cNvSpPr/>
            <p:nvPr/>
          </p:nvSpPr>
          <p:spPr>
            <a:xfrm>
              <a:off x="0" y="0"/>
              <a:ext cx="488993" cy="17928"/>
            </a:xfrm>
            <a:custGeom>
              <a:avLst/>
              <a:gdLst/>
              <a:ahLst/>
              <a:cxnLst/>
              <a:rect l="l" t="t" r="r" b="b"/>
              <a:pathLst>
                <a:path w="488993" h="17928">
                  <a:moveTo>
                    <a:pt x="0" y="0"/>
                  </a:moveTo>
                  <a:lnTo>
                    <a:pt x="488993" y="0"/>
                  </a:lnTo>
                  <a:lnTo>
                    <a:pt x="488993" y="17928"/>
                  </a:lnTo>
                  <a:lnTo>
                    <a:pt x="0" y="17928"/>
                  </a:lnTo>
                  <a:close/>
                </a:path>
              </a:pathLst>
            </a:custGeom>
            <a:solidFill>
              <a:srgbClr val="F9B314"/>
            </a:solidFill>
          </p:spPr>
        </p:sp>
        <p:sp>
          <p:nvSpPr>
            <p:cNvPr id="19" name="TextBox 22">
              <a:extLst>
                <a:ext uri="{FF2B5EF4-FFF2-40B4-BE49-F238E27FC236}">
                  <a16:creationId xmlns:a16="http://schemas.microsoft.com/office/drawing/2014/main" id="{48007345-83A3-3994-4F36-DA492D5E170E}"/>
                </a:ext>
              </a:extLst>
            </p:cNvPr>
            <p:cNvSpPr txBox="1"/>
            <p:nvPr/>
          </p:nvSpPr>
          <p:spPr>
            <a:xfrm>
              <a:off x="0" y="-38100"/>
              <a:ext cx="488993" cy="56028"/>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3">
            <a:extLst>
              <a:ext uri="{FF2B5EF4-FFF2-40B4-BE49-F238E27FC236}">
                <a16:creationId xmlns:a16="http://schemas.microsoft.com/office/drawing/2014/main" id="{B50D126A-F8C4-6FD7-4849-C7255D0E5319}"/>
              </a:ext>
            </a:extLst>
          </p:cNvPr>
          <p:cNvSpPr txBox="1"/>
          <p:nvPr/>
        </p:nvSpPr>
        <p:spPr>
          <a:xfrm>
            <a:off x="1028700" y="981075"/>
            <a:ext cx="3489971" cy="386709"/>
          </a:xfrm>
          <a:prstGeom prst="rect">
            <a:avLst/>
          </a:prstGeom>
        </p:spPr>
        <p:txBody>
          <a:bodyPr lIns="0" tIns="0" rIns="0" bIns="0" rtlCol="0" anchor="t">
            <a:spAutoFit/>
          </a:bodyPr>
          <a:lstStyle/>
          <a:p>
            <a:pPr>
              <a:lnSpc>
                <a:spcPts val="3359"/>
              </a:lnSpc>
            </a:pPr>
            <a:r>
              <a:rPr lang="en-US" sz="2400" dirty="0" err="1">
                <a:solidFill>
                  <a:srgbClr val="101010"/>
                </a:solidFill>
                <a:latin typeface="Montserrat Classic Bold"/>
              </a:rPr>
              <a:t>Klinik</a:t>
            </a:r>
            <a:r>
              <a:rPr lang="en-US" sz="2400" dirty="0">
                <a:solidFill>
                  <a:srgbClr val="101010"/>
                </a:solidFill>
                <a:latin typeface="Montserrat Classic Bold"/>
              </a:rPr>
              <a:t> </a:t>
            </a:r>
            <a:r>
              <a:rPr lang="en-US" sz="2400" dirty="0" err="1">
                <a:solidFill>
                  <a:srgbClr val="101010"/>
                </a:solidFill>
                <a:latin typeface="Montserrat Classic Bold"/>
              </a:rPr>
              <a:t>Mawapres</a:t>
            </a:r>
            <a:endParaRPr lang="en-US" sz="2400" dirty="0">
              <a:solidFill>
                <a:srgbClr val="101010"/>
              </a:solidFill>
              <a:latin typeface="Montserrat Classic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991600" y="7895716"/>
            <a:ext cx="7506206" cy="1292662"/>
          </a:xfrm>
          <a:prstGeom prst="rect">
            <a:avLst/>
          </a:prstGeom>
        </p:spPr>
        <p:txBody>
          <a:bodyPr wrap="square" lIns="0" tIns="0" rIns="0" bIns="0" rtlCol="0" anchor="t">
            <a:spAutoFit/>
          </a:bodyPr>
          <a:lstStyle/>
          <a:p>
            <a:r>
              <a:rPr lang="en-US" sz="2800" dirty="0" err="1">
                <a:solidFill>
                  <a:srgbClr val="2D262A"/>
                </a:solidFill>
                <a:latin typeface="Montserrat Classic"/>
              </a:rPr>
              <a:t>Mendesain</a:t>
            </a:r>
            <a:r>
              <a:rPr lang="en-US" sz="2800" dirty="0">
                <a:solidFill>
                  <a:srgbClr val="2D262A"/>
                </a:solidFill>
                <a:latin typeface="Montserrat Classic"/>
              </a:rPr>
              <a:t> visual </a:t>
            </a:r>
            <a:r>
              <a:rPr lang="en-US" sz="2800" dirty="0" err="1">
                <a:solidFill>
                  <a:srgbClr val="2D262A"/>
                </a:solidFill>
                <a:latin typeface="Montserrat Classic"/>
              </a:rPr>
              <a:t>untuk</a:t>
            </a:r>
            <a:r>
              <a:rPr lang="en-US" sz="2800" dirty="0">
                <a:solidFill>
                  <a:srgbClr val="2D262A"/>
                </a:solidFill>
                <a:latin typeface="Montserrat Classic"/>
              </a:rPr>
              <a:t> </a:t>
            </a:r>
            <a:r>
              <a:rPr lang="en-US" sz="2800" dirty="0" err="1">
                <a:solidFill>
                  <a:srgbClr val="2D262A"/>
                </a:solidFill>
                <a:latin typeface="Montserrat Classic"/>
              </a:rPr>
              <a:t>mempermudah</a:t>
            </a:r>
            <a:r>
              <a:rPr lang="en-US" sz="2800" dirty="0">
                <a:solidFill>
                  <a:srgbClr val="2D262A"/>
                </a:solidFill>
                <a:latin typeface="Montserrat Classic"/>
              </a:rPr>
              <a:t> </a:t>
            </a:r>
            <a:r>
              <a:rPr lang="en-US" sz="2800" dirty="0" err="1">
                <a:solidFill>
                  <a:srgbClr val="2D262A"/>
                </a:solidFill>
                <a:latin typeface="Montserrat Classic"/>
              </a:rPr>
              <a:t>pengguna</a:t>
            </a:r>
            <a:r>
              <a:rPr lang="en-US" sz="2800" dirty="0">
                <a:solidFill>
                  <a:srgbClr val="2D262A"/>
                </a:solidFill>
                <a:latin typeface="Montserrat Classic"/>
              </a:rPr>
              <a:t> </a:t>
            </a:r>
            <a:r>
              <a:rPr lang="en-US" sz="2800" dirty="0" err="1">
                <a:solidFill>
                  <a:srgbClr val="2D262A"/>
                </a:solidFill>
                <a:latin typeface="Montserrat Classic"/>
              </a:rPr>
              <a:t>menggunakan</a:t>
            </a:r>
            <a:r>
              <a:rPr lang="en-US" sz="2800" dirty="0">
                <a:solidFill>
                  <a:srgbClr val="2D262A"/>
                </a:solidFill>
                <a:latin typeface="Montserrat Classic"/>
              </a:rPr>
              <a:t> </a:t>
            </a:r>
            <a:r>
              <a:rPr lang="en-US" sz="2800" dirty="0" err="1">
                <a:solidFill>
                  <a:srgbClr val="2D262A"/>
                </a:solidFill>
                <a:latin typeface="Montserrat Classic"/>
              </a:rPr>
              <a:t>sebuah</a:t>
            </a:r>
            <a:r>
              <a:rPr lang="en-US" sz="2800" dirty="0">
                <a:solidFill>
                  <a:srgbClr val="2D262A"/>
                </a:solidFill>
                <a:latin typeface="Montserrat Classic"/>
              </a:rPr>
              <a:t> </a:t>
            </a:r>
            <a:r>
              <a:rPr lang="en-US" sz="2800" dirty="0" err="1">
                <a:solidFill>
                  <a:srgbClr val="2D262A"/>
                </a:solidFill>
                <a:latin typeface="Montserrat Classic"/>
              </a:rPr>
              <a:t>produk</a:t>
            </a:r>
            <a:r>
              <a:rPr lang="en-US" sz="2800" dirty="0">
                <a:solidFill>
                  <a:srgbClr val="2D262A"/>
                </a:solidFill>
                <a:latin typeface="Montserrat Classic"/>
              </a:rPr>
              <a:t> </a:t>
            </a:r>
            <a:r>
              <a:rPr lang="en-US" sz="2800" dirty="0" err="1">
                <a:solidFill>
                  <a:srgbClr val="2D262A"/>
                </a:solidFill>
                <a:latin typeface="Montserrat Classic"/>
              </a:rPr>
              <a:t>yaitu</a:t>
            </a:r>
            <a:r>
              <a:rPr lang="en-US" sz="2800" dirty="0">
                <a:solidFill>
                  <a:srgbClr val="2D262A"/>
                </a:solidFill>
                <a:latin typeface="Montserrat Classic"/>
              </a:rPr>
              <a:t> website </a:t>
            </a:r>
            <a:r>
              <a:rPr lang="en-US" sz="2800" dirty="0" err="1">
                <a:solidFill>
                  <a:srgbClr val="2D262A"/>
                </a:solidFill>
                <a:latin typeface="Montserrat Classic"/>
              </a:rPr>
              <a:t>ataupun</a:t>
            </a:r>
            <a:r>
              <a:rPr lang="en-US" sz="2800" dirty="0">
                <a:solidFill>
                  <a:srgbClr val="2D262A"/>
                </a:solidFill>
                <a:latin typeface="Montserrat Classic"/>
              </a:rPr>
              <a:t> </a:t>
            </a:r>
            <a:r>
              <a:rPr lang="en-US" sz="2800" dirty="0" err="1">
                <a:solidFill>
                  <a:srgbClr val="2D262A"/>
                </a:solidFill>
                <a:latin typeface="Montserrat Classic"/>
              </a:rPr>
              <a:t>aplikasi</a:t>
            </a:r>
            <a:endParaRPr lang="en-US" sz="2800" dirty="0">
              <a:solidFill>
                <a:srgbClr val="2D262A"/>
              </a:solidFill>
              <a:latin typeface="Montserrat Classic"/>
            </a:endParaRPr>
          </a:p>
        </p:txBody>
      </p:sp>
      <p:sp>
        <p:nvSpPr>
          <p:cNvPr id="6" name="TextBox 6"/>
          <p:cNvSpPr txBox="1"/>
          <p:nvPr/>
        </p:nvSpPr>
        <p:spPr>
          <a:xfrm>
            <a:off x="8973015" y="5556880"/>
            <a:ext cx="7506206" cy="1292662"/>
          </a:xfrm>
          <a:prstGeom prst="rect">
            <a:avLst/>
          </a:prstGeom>
        </p:spPr>
        <p:txBody>
          <a:bodyPr wrap="square" lIns="0" tIns="0" rIns="0" bIns="0" rtlCol="0" anchor="t">
            <a:spAutoFit/>
          </a:bodyPr>
          <a:lstStyle/>
          <a:p>
            <a:r>
              <a:rPr lang="en-US" sz="2800" dirty="0" err="1">
                <a:solidFill>
                  <a:srgbClr val="2D262A"/>
                </a:solidFill>
                <a:latin typeface="Montserrat Classic"/>
              </a:rPr>
              <a:t>Mendesain</a:t>
            </a:r>
            <a:r>
              <a:rPr lang="en-US" sz="2800" dirty="0">
                <a:solidFill>
                  <a:srgbClr val="2D262A"/>
                </a:solidFill>
                <a:latin typeface="Montserrat Classic"/>
              </a:rPr>
              <a:t> visual </a:t>
            </a:r>
            <a:r>
              <a:rPr lang="en-US" sz="2800" dirty="0" err="1">
                <a:solidFill>
                  <a:srgbClr val="2D262A"/>
                </a:solidFill>
                <a:latin typeface="Montserrat Classic"/>
              </a:rPr>
              <a:t>untuk</a:t>
            </a:r>
            <a:r>
              <a:rPr lang="en-US" sz="2800" dirty="0">
                <a:solidFill>
                  <a:srgbClr val="2D262A"/>
                </a:solidFill>
                <a:latin typeface="Montserrat Classic"/>
              </a:rPr>
              <a:t> </a:t>
            </a:r>
            <a:r>
              <a:rPr lang="en-US" sz="2800" dirty="0" err="1">
                <a:solidFill>
                  <a:srgbClr val="2D262A"/>
                </a:solidFill>
                <a:latin typeface="Montserrat Classic"/>
              </a:rPr>
              <a:t>menyampaikan</a:t>
            </a:r>
            <a:r>
              <a:rPr lang="en-US" sz="2800" dirty="0">
                <a:solidFill>
                  <a:srgbClr val="2D262A"/>
                </a:solidFill>
                <a:latin typeface="Montserrat Classic"/>
              </a:rPr>
              <a:t> </a:t>
            </a:r>
            <a:r>
              <a:rPr lang="en-US" sz="2800" dirty="0" err="1">
                <a:solidFill>
                  <a:srgbClr val="2D262A"/>
                </a:solidFill>
                <a:latin typeface="Montserrat Classic"/>
              </a:rPr>
              <a:t>pesan</a:t>
            </a:r>
            <a:r>
              <a:rPr lang="en-US" sz="2800" dirty="0">
                <a:solidFill>
                  <a:srgbClr val="2D262A"/>
                </a:solidFill>
                <a:latin typeface="Montserrat Classic"/>
              </a:rPr>
              <a:t> </a:t>
            </a:r>
            <a:r>
              <a:rPr lang="en-US" sz="2800" dirty="0" err="1">
                <a:solidFill>
                  <a:srgbClr val="2D262A"/>
                </a:solidFill>
                <a:latin typeface="Montserrat Classic"/>
              </a:rPr>
              <a:t>dari</a:t>
            </a:r>
            <a:r>
              <a:rPr lang="en-US" sz="2800" dirty="0">
                <a:solidFill>
                  <a:srgbClr val="2D262A"/>
                </a:solidFill>
                <a:latin typeface="Montserrat Classic"/>
              </a:rPr>
              <a:t> </a:t>
            </a:r>
            <a:r>
              <a:rPr lang="en-US" sz="2800" dirty="0" err="1">
                <a:solidFill>
                  <a:srgbClr val="2D262A"/>
                </a:solidFill>
                <a:latin typeface="Montserrat Classic"/>
              </a:rPr>
              <a:t>sebuah</a:t>
            </a:r>
            <a:r>
              <a:rPr lang="en-US" sz="2800" dirty="0">
                <a:solidFill>
                  <a:srgbClr val="2D262A"/>
                </a:solidFill>
                <a:latin typeface="Montserrat Classic"/>
              </a:rPr>
              <a:t> </a:t>
            </a:r>
            <a:r>
              <a:rPr lang="en-US" sz="2800" dirty="0" err="1">
                <a:solidFill>
                  <a:srgbClr val="2D262A"/>
                </a:solidFill>
                <a:latin typeface="Montserrat Classic"/>
              </a:rPr>
              <a:t>produk</a:t>
            </a:r>
            <a:r>
              <a:rPr lang="en-US" sz="2800" dirty="0">
                <a:solidFill>
                  <a:srgbClr val="2D262A"/>
                </a:solidFill>
                <a:latin typeface="Montserrat Classic"/>
              </a:rPr>
              <a:t> </a:t>
            </a:r>
            <a:r>
              <a:rPr lang="en-US" sz="2800" dirty="0" err="1">
                <a:solidFill>
                  <a:srgbClr val="2D262A"/>
                </a:solidFill>
                <a:latin typeface="Montserrat Classic"/>
              </a:rPr>
              <a:t>kepada</a:t>
            </a:r>
            <a:r>
              <a:rPr lang="en-US" sz="2800" dirty="0">
                <a:solidFill>
                  <a:srgbClr val="2D262A"/>
                </a:solidFill>
                <a:latin typeface="Montserrat Classic"/>
              </a:rPr>
              <a:t> </a:t>
            </a:r>
            <a:r>
              <a:rPr lang="en-US" sz="2800" dirty="0" err="1">
                <a:solidFill>
                  <a:srgbClr val="2D262A"/>
                </a:solidFill>
                <a:latin typeface="Montserrat Classic"/>
              </a:rPr>
              <a:t>pengguna</a:t>
            </a:r>
            <a:endParaRPr lang="en-US" sz="2800" dirty="0">
              <a:solidFill>
                <a:srgbClr val="2D262A"/>
              </a:solidFill>
              <a:latin typeface="Montserrat Classic"/>
            </a:endParaRPr>
          </a:p>
        </p:txBody>
      </p:sp>
      <p:sp>
        <p:nvSpPr>
          <p:cNvPr id="7" name="TextBox 7"/>
          <p:cNvSpPr txBox="1"/>
          <p:nvPr/>
        </p:nvSpPr>
        <p:spPr>
          <a:xfrm>
            <a:off x="8991600" y="7385176"/>
            <a:ext cx="4470400" cy="396647"/>
          </a:xfrm>
          <a:prstGeom prst="rect">
            <a:avLst/>
          </a:prstGeom>
        </p:spPr>
        <p:txBody>
          <a:bodyPr lIns="0" tIns="0" rIns="0" bIns="0" rtlCol="0" anchor="t">
            <a:spAutoFit/>
          </a:bodyPr>
          <a:lstStyle/>
          <a:p>
            <a:pPr>
              <a:lnSpc>
                <a:spcPts val="3359"/>
              </a:lnSpc>
            </a:pPr>
            <a:r>
              <a:rPr lang="en-US" sz="2800" dirty="0">
                <a:solidFill>
                  <a:srgbClr val="F9B314"/>
                </a:solidFill>
                <a:latin typeface="Montserrat Classic Bold"/>
              </a:rPr>
              <a:t>UI Designer</a:t>
            </a:r>
          </a:p>
        </p:txBody>
      </p:sp>
      <p:sp>
        <p:nvSpPr>
          <p:cNvPr id="8" name="TextBox 8"/>
          <p:cNvSpPr txBox="1"/>
          <p:nvPr/>
        </p:nvSpPr>
        <p:spPr>
          <a:xfrm>
            <a:off x="8973015" y="5046340"/>
            <a:ext cx="4470400" cy="396647"/>
          </a:xfrm>
          <a:prstGeom prst="rect">
            <a:avLst/>
          </a:prstGeom>
        </p:spPr>
        <p:txBody>
          <a:bodyPr lIns="0" tIns="0" rIns="0" bIns="0" rtlCol="0" anchor="t">
            <a:spAutoFit/>
          </a:bodyPr>
          <a:lstStyle/>
          <a:p>
            <a:pPr>
              <a:lnSpc>
                <a:spcPts val="3359"/>
              </a:lnSpc>
            </a:pPr>
            <a:r>
              <a:rPr lang="en-US" sz="2800" dirty="0">
                <a:solidFill>
                  <a:srgbClr val="F9B314"/>
                </a:solidFill>
                <a:latin typeface="Montserrat Classic Bold"/>
              </a:rPr>
              <a:t>Graphic Designer</a:t>
            </a:r>
          </a:p>
        </p:txBody>
      </p:sp>
      <p:grpSp>
        <p:nvGrpSpPr>
          <p:cNvPr id="13" name="Group 13"/>
          <p:cNvGrpSpPr/>
          <p:nvPr/>
        </p:nvGrpSpPr>
        <p:grpSpPr>
          <a:xfrm>
            <a:off x="1028700" y="3314700"/>
            <a:ext cx="7506207" cy="4856468"/>
            <a:chOff x="0" y="0"/>
            <a:chExt cx="10008277" cy="6475290"/>
          </a:xfrm>
        </p:grpSpPr>
        <p:pic>
          <p:nvPicPr>
            <p:cNvPr id="14" name="Picture 14"/>
            <p:cNvPicPr>
              <a:picLocks noChangeAspect="1"/>
            </p:cNvPicPr>
            <p:nvPr/>
          </p:nvPicPr>
          <p:blipFill>
            <a:blip r:embed="rId2"/>
            <a:srcRect l="1001" t="1931" b="1931"/>
            <a:stretch>
              <a:fillRect/>
            </a:stretch>
          </p:blipFill>
          <p:spPr>
            <a:xfrm>
              <a:off x="0" y="0"/>
              <a:ext cx="10008277" cy="6475290"/>
            </a:xfrm>
            <a:prstGeom prst="rect">
              <a:avLst/>
            </a:prstGeom>
          </p:spPr>
        </p:pic>
      </p:grpSp>
      <p:sp>
        <p:nvSpPr>
          <p:cNvPr id="19" name="TextBox 10">
            <a:extLst>
              <a:ext uri="{FF2B5EF4-FFF2-40B4-BE49-F238E27FC236}">
                <a16:creationId xmlns:a16="http://schemas.microsoft.com/office/drawing/2014/main" id="{1889E528-7815-B6E7-76B1-59988634093C}"/>
              </a:ext>
            </a:extLst>
          </p:cNvPr>
          <p:cNvSpPr txBox="1"/>
          <p:nvPr/>
        </p:nvSpPr>
        <p:spPr>
          <a:xfrm>
            <a:off x="8991600" y="2294715"/>
            <a:ext cx="8458200" cy="2215991"/>
          </a:xfrm>
          <a:prstGeom prst="rect">
            <a:avLst/>
          </a:prstGeom>
        </p:spPr>
        <p:txBody>
          <a:bodyPr wrap="square" lIns="0" tIns="0" rIns="0" bIns="0" rtlCol="0" anchor="t">
            <a:spAutoFit/>
          </a:bodyPr>
          <a:lstStyle/>
          <a:p>
            <a:r>
              <a:rPr lang="en-US" sz="7200" dirty="0">
                <a:solidFill>
                  <a:srgbClr val="1211CA"/>
                </a:solidFill>
                <a:latin typeface="Montserrat Heavy"/>
              </a:rPr>
              <a:t>Graphic Design &amp; UI Design</a:t>
            </a:r>
          </a:p>
        </p:txBody>
      </p:sp>
      <p:grpSp>
        <p:nvGrpSpPr>
          <p:cNvPr id="20" name="Group 20">
            <a:extLst>
              <a:ext uri="{FF2B5EF4-FFF2-40B4-BE49-F238E27FC236}">
                <a16:creationId xmlns:a16="http://schemas.microsoft.com/office/drawing/2014/main" id="{04320716-B5BE-6580-8E88-1BC701E68A8F}"/>
              </a:ext>
            </a:extLst>
          </p:cNvPr>
          <p:cNvGrpSpPr/>
          <p:nvPr/>
        </p:nvGrpSpPr>
        <p:grpSpPr>
          <a:xfrm>
            <a:off x="1028700" y="1574847"/>
            <a:ext cx="1856645" cy="68071"/>
            <a:chOff x="0" y="0"/>
            <a:chExt cx="488993" cy="17928"/>
          </a:xfrm>
        </p:grpSpPr>
        <p:sp>
          <p:nvSpPr>
            <p:cNvPr id="21" name="Freeform 21">
              <a:extLst>
                <a:ext uri="{FF2B5EF4-FFF2-40B4-BE49-F238E27FC236}">
                  <a16:creationId xmlns:a16="http://schemas.microsoft.com/office/drawing/2014/main" id="{03893EC8-FF5B-FF70-632F-5B1BF3B38255}"/>
                </a:ext>
              </a:extLst>
            </p:cNvPr>
            <p:cNvSpPr/>
            <p:nvPr/>
          </p:nvSpPr>
          <p:spPr>
            <a:xfrm>
              <a:off x="0" y="0"/>
              <a:ext cx="488993" cy="17928"/>
            </a:xfrm>
            <a:custGeom>
              <a:avLst/>
              <a:gdLst/>
              <a:ahLst/>
              <a:cxnLst/>
              <a:rect l="l" t="t" r="r" b="b"/>
              <a:pathLst>
                <a:path w="488993" h="17928">
                  <a:moveTo>
                    <a:pt x="0" y="0"/>
                  </a:moveTo>
                  <a:lnTo>
                    <a:pt x="488993" y="0"/>
                  </a:lnTo>
                  <a:lnTo>
                    <a:pt x="488993" y="17928"/>
                  </a:lnTo>
                  <a:lnTo>
                    <a:pt x="0" y="17928"/>
                  </a:lnTo>
                  <a:close/>
                </a:path>
              </a:pathLst>
            </a:custGeom>
            <a:solidFill>
              <a:srgbClr val="F9B314"/>
            </a:solidFill>
          </p:spPr>
        </p:sp>
        <p:sp>
          <p:nvSpPr>
            <p:cNvPr id="22" name="TextBox 22">
              <a:extLst>
                <a:ext uri="{FF2B5EF4-FFF2-40B4-BE49-F238E27FC236}">
                  <a16:creationId xmlns:a16="http://schemas.microsoft.com/office/drawing/2014/main" id="{AC207978-087D-ED22-7E6A-DF9E7695518B}"/>
                </a:ext>
              </a:extLst>
            </p:cNvPr>
            <p:cNvSpPr txBox="1"/>
            <p:nvPr/>
          </p:nvSpPr>
          <p:spPr>
            <a:xfrm>
              <a:off x="0" y="-38100"/>
              <a:ext cx="488993" cy="56028"/>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a:extLst>
              <a:ext uri="{FF2B5EF4-FFF2-40B4-BE49-F238E27FC236}">
                <a16:creationId xmlns:a16="http://schemas.microsoft.com/office/drawing/2014/main" id="{20C56177-E83F-4729-51B9-D2C1D13656EA}"/>
              </a:ext>
            </a:extLst>
          </p:cNvPr>
          <p:cNvSpPr txBox="1"/>
          <p:nvPr/>
        </p:nvSpPr>
        <p:spPr>
          <a:xfrm>
            <a:off x="1028700" y="981075"/>
            <a:ext cx="3489971" cy="386709"/>
          </a:xfrm>
          <a:prstGeom prst="rect">
            <a:avLst/>
          </a:prstGeom>
        </p:spPr>
        <p:txBody>
          <a:bodyPr lIns="0" tIns="0" rIns="0" bIns="0" rtlCol="0" anchor="t">
            <a:spAutoFit/>
          </a:bodyPr>
          <a:lstStyle/>
          <a:p>
            <a:pPr>
              <a:lnSpc>
                <a:spcPts val="3359"/>
              </a:lnSpc>
            </a:pPr>
            <a:r>
              <a:rPr lang="en-US" sz="2400" dirty="0" err="1">
                <a:solidFill>
                  <a:srgbClr val="101010"/>
                </a:solidFill>
                <a:latin typeface="Montserrat Classic Bold"/>
              </a:rPr>
              <a:t>Klinik</a:t>
            </a:r>
            <a:r>
              <a:rPr lang="en-US" sz="2400" dirty="0">
                <a:solidFill>
                  <a:srgbClr val="101010"/>
                </a:solidFill>
                <a:latin typeface="Montserrat Classic Bold"/>
              </a:rPr>
              <a:t> </a:t>
            </a:r>
            <a:r>
              <a:rPr lang="en-US" sz="2400" dirty="0" err="1">
                <a:solidFill>
                  <a:srgbClr val="101010"/>
                </a:solidFill>
                <a:latin typeface="Montserrat Classic Bold"/>
              </a:rPr>
              <a:t>Mawapres</a:t>
            </a:r>
            <a:endParaRPr lang="en-US" sz="2400" dirty="0">
              <a:solidFill>
                <a:srgbClr val="101010"/>
              </a:solidFill>
              <a:latin typeface="Montserrat Classic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737640" y="3372827"/>
            <a:ext cx="8512205" cy="508152"/>
          </a:xfrm>
          <a:prstGeom prst="rect">
            <a:avLst/>
          </a:prstGeom>
        </p:spPr>
        <p:txBody>
          <a:bodyPr wrap="square" lIns="0" tIns="0" rIns="0" bIns="0" rtlCol="0" anchor="t">
            <a:spAutoFit/>
          </a:bodyPr>
          <a:lstStyle/>
          <a:p>
            <a:pPr>
              <a:lnSpc>
                <a:spcPts val="3947"/>
              </a:lnSpc>
            </a:pPr>
            <a:r>
              <a:rPr lang="en-US" sz="4200" dirty="0">
                <a:solidFill>
                  <a:srgbClr val="1211CA"/>
                </a:solidFill>
                <a:latin typeface="Montserrat Heavy"/>
              </a:rPr>
              <a:t>Tools for</a:t>
            </a:r>
          </a:p>
        </p:txBody>
      </p:sp>
      <p:sp>
        <p:nvSpPr>
          <p:cNvPr id="7" name="TextBox 7"/>
          <p:cNvSpPr txBox="1"/>
          <p:nvPr/>
        </p:nvSpPr>
        <p:spPr>
          <a:xfrm>
            <a:off x="1737641" y="4107221"/>
            <a:ext cx="6448950" cy="508152"/>
          </a:xfrm>
          <a:prstGeom prst="rect">
            <a:avLst/>
          </a:prstGeom>
        </p:spPr>
        <p:txBody>
          <a:bodyPr lIns="0" tIns="0" rIns="0" bIns="0" rtlCol="0" anchor="t">
            <a:spAutoFit/>
          </a:bodyPr>
          <a:lstStyle/>
          <a:p>
            <a:pPr>
              <a:lnSpc>
                <a:spcPts val="3947"/>
              </a:lnSpc>
            </a:pPr>
            <a:r>
              <a:rPr lang="en-US" sz="4200" dirty="0">
                <a:solidFill>
                  <a:srgbClr val="F9B314"/>
                </a:solidFill>
                <a:latin typeface="Montserrat Heavy"/>
              </a:rPr>
              <a:t>Graphic Designer </a:t>
            </a:r>
          </a:p>
        </p:txBody>
      </p:sp>
      <p:sp>
        <p:nvSpPr>
          <p:cNvPr id="9" name="TextBox 9"/>
          <p:cNvSpPr txBox="1"/>
          <p:nvPr/>
        </p:nvSpPr>
        <p:spPr>
          <a:xfrm>
            <a:off x="3066340" y="5415232"/>
            <a:ext cx="2580738" cy="743793"/>
          </a:xfrm>
          <a:prstGeom prst="rect">
            <a:avLst/>
          </a:prstGeom>
        </p:spPr>
        <p:txBody>
          <a:bodyPr lIns="0" tIns="0" rIns="0" bIns="0" rtlCol="0" anchor="t">
            <a:spAutoFit/>
          </a:bodyPr>
          <a:lstStyle/>
          <a:p>
            <a:pPr>
              <a:lnSpc>
                <a:spcPts val="2940"/>
              </a:lnSpc>
            </a:pPr>
            <a:r>
              <a:rPr lang="en-US" sz="2800" dirty="0">
                <a:solidFill>
                  <a:srgbClr val="1211CA"/>
                </a:solidFill>
                <a:latin typeface="Montserrat Classic Bold"/>
              </a:rPr>
              <a:t>Adobe Illustrator</a:t>
            </a:r>
          </a:p>
        </p:txBody>
      </p:sp>
      <p:sp>
        <p:nvSpPr>
          <p:cNvPr id="10" name="TextBox 10"/>
          <p:cNvSpPr txBox="1"/>
          <p:nvPr/>
        </p:nvSpPr>
        <p:spPr>
          <a:xfrm>
            <a:off x="7099154" y="5415232"/>
            <a:ext cx="2580738" cy="743793"/>
          </a:xfrm>
          <a:prstGeom prst="rect">
            <a:avLst/>
          </a:prstGeom>
        </p:spPr>
        <p:txBody>
          <a:bodyPr lIns="0" tIns="0" rIns="0" bIns="0" rtlCol="0" anchor="t">
            <a:spAutoFit/>
          </a:bodyPr>
          <a:lstStyle/>
          <a:p>
            <a:pPr>
              <a:lnSpc>
                <a:spcPts val="2940"/>
              </a:lnSpc>
            </a:pPr>
            <a:r>
              <a:rPr lang="en-US" sz="2800" dirty="0">
                <a:solidFill>
                  <a:srgbClr val="1211CA"/>
                </a:solidFill>
                <a:latin typeface="Montserrat Classic Bold"/>
              </a:rPr>
              <a:t>Affinity Designer</a:t>
            </a:r>
          </a:p>
        </p:txBody>
      </p:sp>
      <p:sp>
        <p:nvSpPr>
          <p:cNvPr id="11" name="TextBox 11"/>
          <p:cNvSpPr txBox="1"/>
          <p:nvPr/>
        </p:nvSpPr>
        <p:spPr>
          <a:xfrm>
            <a:off x="3062623" y="6943349"/>
            <a:ext cx="2580738" cy="743793"/>
          </a:xfrm>
          <a:prstGeom prst="rect">
            <a:avLst/>
          </a:prstGeom>
        </p:spPr>
        <p:txBody>
          <a:bodyPr lIns="0" tIns="0" rIns="0" bIns="0" rtlCol="0" anchor="t">
            <a:spAutoFit/>
          </a:bodyPr>
          <a:lstStyle/>
          <a:p>
            <a:pPr>
              <a:lnSpc>
                <a:spcPts val="2940"/>
              </a:lnSpc>
            </a:pPr>
            <a:r>
              <a:rPr lang="en-US" sz="2800" dirty="0">
                <a:solidFill>
                  <a:srgbClr val="1211CA"/>
                </a:solidFill>
                <a:latin typeface="Montserrat Classic Bold"/>
              </a:rPr>
              <a:t>Adobe Photoshop</a:t>
            </a:r>
          </a:p>
        </p:txBody>
      </p:sp>
      <p:sp>
        <p:nvSpPr>
          <p:cNvPr id="12" name="TextBox 12"/>
          <p:cNvSpPr txBox="1"/>
          <p:nvPr/>
        </p:nvSpPr>
        <p:spPr>
          <a:xfrm>
            <a:off x="7071053" y="7129297"/>
            <a:ext cx="2580738" cy="371897"/>
          </a:xfrm>
          <a:prstGeom prst="rect">
            <a:avLst/>
          </a:prstGeom>
        </p:spPr>
        <p:txBody>
          <a:bodyPr lIns="0" tIns="0" rIns="0" bIns="0" rtlCol="0" anchor="t">
            <a:spAutoFit/>
          </a:bodyPr>
          <a:lstStyle/>
          <a:p>
            <a:pPr>
              <a:lnSpc>
                <a:spcPts val="2940"/>
              </a:lnSpc>
            </a:pPr>
            <a:r>
              <a:rPr lang="en-US" sz="2800" dirty="0">
                <a:solidFill>
                  <a:srgbClr val="1211CA"/>
                </a:solidFill>
                <a:latin typeface="Montserrat Classic Bold"/>
              </a:rPr>
              <a:t>Inkscape</a:t>
            </a:r>
          </a:p>
        </p:txBody>
      </p:sp>
      <p:pic>
        <p:nvPicPr>
          <p:cNvPr id="1026" name="Picture 2" descr="Download Adobe Illustrator Logo in SVG Vector or PNG File Format - Logo.wine">
            <a:extLst>
              <a:ext uri="{FF2B5EF4-FFF2-40B4-BE49-F238E27FC236}">
                <a16:creationId xmlns:a16="http://schemas.microsoft.com/office/drawing/2014/main" id="{2ECFE9B0-1196-3DF1-D1FC-8F3720A722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0871" y="5161426"/>
            <a:ext cx="1877106" cy="1251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331C509-6C5E-A092-09EC-91C7FECFB0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821" y="5309429"/>
            <a:ext cx="955398" cy="955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obe Photoshop - Wikipedia">
            <a:extLst>
              <a:ext uri="{FF2B5EF4-FFF2-40B4-BE49-F238E27FC236}">
                <a16:creationId xmlns:a16="http://schemas.microsoft.com/office/drawing/2014/main" id="{C8FB37B4-DBD4-4806-E4E0-39918A077B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0347" y="6935351"/>
            <a:ext cx="779253" cy="7597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kscape - Wikimedia Commons">
            <a:extLst>
              <a:ext uri="{FF2B5EF4-FFF2-40B4-BE49-F238E27FC236}">
                <a16:creationId xmlns:a16="http://schemas.microsoft.com/office/drawing/2014/main" id="{853CD8FB-A94D-D6E9-856D-9A730D0896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9371" y="6852911"/>
            <a:ext cx="924669" cy="92466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0">
            <a:extLst>
              <a:ext uri="{FF2B5EF4-FFF2-40B4-BE49-F238E27FC236}">
                <a16:creationId xmlns:a16="http://schemas.microsoft.com/office/drawing/2014/main" id="{B7FB65C6-E9D2-F277-5212-6D9A8120B490}"/>
              </a:ext>
            </a:extLst>
          </p:cNvPr>
          <p:cNvGrpSpPr/>
          <p:nvPr/>
        </p:nvGrpSpPr>
        <p:grpSpPr>
          <a:xfrm>
            <a:off x="1028700" y="1574847"/>
            <a:ext cx="1856645" cy="68071"/>
            <a:chOff x="0" y="0"/>
            <a:chExt cx="488993" cy="17928"/>
          </a:xfrm>
        </p:grpSpPr>
        <p:sp>
          <p:nvSpPr>
            <p:cNvPr id="26" name="Freeform 21">
              <a:extLst>
                <a:ext uri="{FF2B5EF4-FFF2-40B4-BE49-F238E27FC236}">
                  <a16:creationId xmlns:a16="http://schemas.microsoft.com/office/drawing/2014/main" id="{C58B609B-F3F4-6680-4D3B-EA323061137B}"/>
                </a:ext>
              </a:extLst>
            </p:cNvPr>
            <p:cNvSpPr/>
            <p:nvPr/>
          </p:nvSpPr>
          <p:spPr>
            <a:xfrm>
              <a:off x="0" y="0"/>
              <a:ext cx="488993" cy="17928"/>
            </a:xfrm>
            <a:custGeom>
              <a:avLst/>
              <a:gdLst/>
              <a:ahLst/>
              <a:cxnLst/>
              <a:rect l="l" t="t" r="r" b="b"/>
              <a:pathLst>
                <a:path w="488993" h="17928">
                  <a:moveTo>
                    <a:pt x="0" y="0"/>
                  </a:moveTo>
                  <a:lnTo>
                    <a:pt x="488993" y="0"/>
                  </a:lnTo>
                  <a:lnTo>
                    <a:pt x="488993" y="17928"/>
                  </a:lnTo>
                  <a:lnTo>
                    <a:pt x="0" y="17928"/>
                  </a:lnTo>
                  <a:close/>
                </a:path>
              </a:pathLst>
            </a:custGeom>
            <a:solidFill>
              <a:srgbClr val="F9B314"/>
            </a:solidFill>
          </p:spPr>
        </p:sp>
        <p:sp>
          <p:nvSpPr>
            <p:cNvPr id="27" name="TextBox 22">
              <a:extLst>
                <a:ext uri="{FF2B5EF4-FFF2-40B4-BE49-F238E27FC236}">
                  <a16:creationId xmlns:a16="http://schemas.microsoft.com/office/drawing/2014/main" id="{6E9634EB-48EC-243B-43F2-C542EC182FB5}"/>
                </a:ext>
              </a:extLst>
            </p:cNvPr>
            <p:cNvSpPr txBox="1"/>
            <p:nvPr/>
          </p:nvSpPr>
          <p:spPr>
            <a:xfrm>
              <a:off x="0" y="-38100"/>
              <a:ext cx="488993" cy="56028"/>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23">
            <a:extLst>
              <a:ext uri="{FF2B5EF4-FFF2-40B4-BE49-F238E27FC236}">
                <a16:creationId xmlns:a16="http://schemas.microsoft.com/office/drawing/2014/main" id="{C0A720CE-68F9-8D69-A175-2481B178C8B0}"/>
              </a:ext>
            </a:extLst>
          </p:cNvPr>
          <p:cNvSpPr txBox="1"/>
          <p:nvPr/>
        </p:nvSpPr>
        <p:spPr>
          <a:xfrm>
            <a:off x="1028700" y="981075"/>
            <a:ext cx="3489971" cy="386709"/>
          </a:xfrm>
          <a:prstGeom prst="rect">
            <a:avLst/>
          </a:prstGeom>
        </p:spPr>
        <p:txBody>
          <a:bodyPr lIns="0" tIns="0" rIns="0" bIns="0" rtlCol="0" anchor="t">
            <a:spAutoFit/>
          </a:bodyPr>
          <a:lstStyle/>
          <a:p>
            <a:pPr>
              <a:lnSpc>
                <a:spcPts val="3359"/>
              </a:lnSpc>
            </a:pPr>
            <a:r>
              <a:rPr lang="en-US" sz="2400" dirty="0" err="1">
                <a:solidFill>
                  <a:srgbClr val="101010"/>
                </a:solidFill>
                <a:latin typeface="Montserrat Classic Bold"/>
              </a:rPr>
              <a:t>Klinik</a:t>
            </a:r>
            <a:r>
              <a:rPr lang="en-US" sz="2400" dirty="0">
                <a:solidFill>
                  <a:srgbClr val="101010"/>
                </a:solidFill>
                <a:latin typeface="Montserrat Classic Bold"/>
              </a:rPr>
              <a:t> </a:t>
            </a:r>
            <a:r>
              <a:rPr lang="en-US" sz="2400" dirty="0" err="1">
                <a:solidFill>
                  <a:srgbClr val="101010"/>
                </a:solidFill>
                <a:latin typeface="Montserrat Classic Bold"/>
              </a:rPr>
              <a:t>Mawapres</a:t>
            </a:r>
            <a:endParaRPr lang="en-US" sz="2400" dirty="0">
              <a:solidFill>
                <a:srgbClr val="101010"/>
              </a:solidFill>
              <a:latin typeface="Montserrat Classic Bold"/>
            </a:endParaRPr>
          </a:p>
        </p:txBody>
      </p:sp>
    </p:spTree>
    <p:extLst>
      <p:ext uri="{BB962C8B-B14F-4D97-AF65-F5344CB8AC3E}">
        <p14:creationId xmlns:p14="http://schemas.microsoft.com/office/powerpoint/2010/main" val="1492708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83735A72-5CC0-E834-329E-D333514703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325" y="533400"/>
            <a:ext cx="6871041" cy="92202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6DF0E794-4807-CEAB-4DB4-751BAEE69E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4525" y="533400"/>
            <a:ext cx="6915150" cy="922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58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25817AFE-90A7-80F0-E365-E05D77D88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2067" y="533400"/>
            <a:ext cx="6915150" cy="92202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6953AE2C-726E-BB83-F1F8-842C73274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783" y="520100"/>
            <a:ext cx="6915150" cy="92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68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05CADC57-69A5-192E-0E33-4F53A55E8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783" y="542003"/>
            <a:ext cx="6908698" cy="921159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99+ Contoh Poster PKM-KC PIMNAS 2020 - Newbie Master">
            <a:extLst>
              <a:ext uri="{FF2B5EF4-FFF2-40B4-BE49-F238E27FC236}">
                <a16:creationId xmlns:a16="http://schemas.microsoft.com/office/drawing/2014/main" id="{0AB4AA9A-C8CA-4542-E54E-0E7FC16BE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067" y="564126"/>
            <a:ext cx="6915150" cy="922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74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1426</Words>
  <Application>Microsoft Office PowerPoint</Application>
  <PresentationFormat>Custom</PresentationFormat>
  <Paragraphs>168</Paragraphs>
  <Slides>35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Montserrat Ultra-Bold</vt:lpstr>
      <vt:lpstr>Montserrat Heavy</vt:lpstr>
      <vt:lpstr>Calibri</vt:lpstr>
      <vt:lpstr>Open Sans</vt:lpstr>
      <vt:lpstr>Montserrat Classic</vt:lpstr>
      <vt:lpstr>Wingdings</vt:lpstr>
      <vt:lpstr>Arial</vt:lpstr>
      <vt:lpstr>lato</vt:lpstr>
      <vt:lpstr>Montserrat Classic Bold</vt:lpstr>
      <vt:lpstr>Inter</vt:lpstr>
      <vt:lpstr>freight-sans-pro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Project Proposal - Presentation</dc:title>
  <dc:creator>Khairul Imam</dc:creator>
  <cp:lastModifiedBy>Khairul Imam</cp:lastModifiedBy>
  <cp:revision>11</cp:revision>
  <dcterms:created xsi:type="dcterms:W3CDTF">2006-08-16T00:00:00Z</dcterms:created>
  <dcterms:modified xsi:type="dcterms:W3CDTF">2024-03-24T16:25:36Z</dcterms:modified>
  <dc:identifier>DAGAZwwSCk0</dc:identifier>
</cp:coreProperties>
</file>